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05" r:id="rId5"/>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ch, Jonas" initials="RJ" lastIdx="1" clrIdx="0">
    <p:extLst>
      <p:ext uri="{19B8F6BF-5375-455C-9EA6-DF929625EA0E}">
        <p15:presenceInfo xmlns:p15="http://schemas.microsoft.com/office/powerpoint/2012/main" userId="S::jonas.ruch@vebo.ch::39536d79-7fdf-4a72-a66e-7577f05c1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C903"/>
    <a:srgbClr val="BAC804"/>
    <a:srgbClr val="ADC903"/>
    <a:srgbClr val="99CC00"/>
    <a:srgbClr val="EAEAEA"/>
    <a:srgbClr val="DDDDDD"/>
    <a:srgbClr val="F2F6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62" autoAdjust="0"/>
    <p:restoredTop sz="97030"/>
  </p:normalViewPr>
  <p:slideViewPr>
    <p:cSldViewPr snapToGrid="0" showGuides="1">
      <p:cViewPr>
        <p:scale>
          <a:sx n="110" d="100"/>
          <a:sy n="110" d="100"/>
        </p:scale>
        <p:origin x="1038" y="1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5" d="100"/>
          <a:sy n="65" d="100"/>
        </p:scale>
        <p:origin x="2299"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F5E8456-9CE5-4DE6-B699-EEFD78E649BB}" type="datetimeFigureOut">
              <a:rPr lang="de-CH" smtClean="0"/>
              <a:t>25.03.2024</a:t>
            </a:fld>
            <a:endParaRPr lang="de-CH"/>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78FB0095-9295-48F8-8A23-97FF08DAD632}" type="slidenum">
              <a:rPr lang="de-CH" smtClean="0"/>
              <a:t>‹Nr.›</a:t>
            </a:fld>
            <a:endParaRPr lang="de-CH"/>
          </a:p>
        </p:txBody>
      </p:sp>
    </p:spTree>
    <p:extLst>
      <p:ext uri="{BB962C8B-B14F-4D97-AF65-F5344CB8AC3E}">
        <p14:creationId xmlns:p14="http://schemas.microsoft.com/office/powerpoint/2010/main" val="3960145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5171C226-0C34-4EF0-B1D2-494FB4B1ECC7}"/>
              </a:ext>
            </a:extLst>
          </p:cNvPr>
          <p:cNvSpPr/>
          <p:nvPr userDrawn="1"/>
        </p:nvSpPr>
        <p:spPr>
          <a:xfrm>
            <a:off x="1712912" y="1382711"/>
            <a:ext cx="2428875" cy="4921309"/>
          </a:xfrm>
          <a:prstGeom prst="rect">
            <a:avLst/>
          </a:prstGeom>
          <a:solidFill>
            <a:schemeClr val="accent2">
              <a:lumMod val="20000"/>
              <a:lumOff val="80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hteck 8">
            <a:extLst>
              <a:ext uri="{FF2B5EF4-FFF2-40B4-BE49-F238E27FC236}">
                <a16:creationId xmlns:a16="http://schemas.microsoft.com/office/drawing/2014/main" id="{858C183F-01A1-47D9-8909-F24F8220E9A9}"/>
              </a:ext>
            </a:extLst>
          </p:cNvPr>
          <p:cNvSpPr/>
          <p:nvPr userDrawn="1"/>
        </p:nvSpPr>
        <p:spPr>
          <a:xfrm>
            <a:off x="4314825" y="1382711"/>
            <a:ext cx="2428875" cy="4921309"/>
          </a:xfrm>
          <a:prstGeom prst="rect">
            <a:avLst/>
          </a:prstGeom>
          <a:solidFill>
            <a:schemeClr val="accent2">
              <a:lumMod val="40000"/>
              <a:lumOff val="60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hteck 9">
            <a:extLst>
              <a:ext uri="{FF2B5EF4-FFF2-40B4-BE49-F238E27FC236}">
                <a16:creationId xmlns:a16="http://schemas.microsoft.com/office/drawing/2014/main" id="{AB2F0408-965C-4A74-90B8-60CA0B093CA1}"/>
              </a:ext>
            </a:extLst>
          </p:cNvPr>
          <p:cNvSpPr/>
          <p:nvPr userDrawn="1"/>
        </p:nvSpPr>
        <p:spPr>
          <a:xfrm>
            <a:off x="6835775" y="1382711"/>
            <a:ext cx="2428875" cy="4921309"/>
          </a:xfrm>
          <a:prstGeom prst="rect">
            <a:avLst/>
          </a:prstGeom>
          <a:solidFill>
            <a:schemeClr val="accent2">
              <a:lumMod val="60000"/>
              <a:lumOff val="40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hteck 10">
            <a:extLst>
              <a:ext uri="{FF2B5EF4-FFF2-40B4-BE49-F238E27FC236}">
                <a16:creationId xmlns:a16="http://schemas.microsoft.com/office/drawing/2014/main" id="{0DC2345E-AC38-450C-A147-B88261C99045}"/>
              </a:ext>
            </a:extLst>
          </p:cNvPr>
          <p:cNvSpPr/>
          <p:nvPr userDrawn="1"/>
        </p:nvSpPr>
        <p:spPr>
          <a:xfrm>
            <a:off x="9391650" y="1382711"/>
            <a:ext cx="2428875" cy="4921309"/>
          </a:xfrm>
          <a:prstGeom prst="rect">
            <a:avLst/>
          </a:prstGeom>
          <a:solidFill>
            <a:schemeClr val="accent2">
              <a:lumMod val="75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5">
            <a:extLst>
              <a:ext uri="{FF2B5EF4-FFF2-40B4-BE49-F238E27FC236}">
                <a16:creationId xmlns:a16="http://schemas.microsoft.com/office/drawing/2014/main" id="{C46DB018-0259-4CD4-BCEF-76FBAAD8B2FF}"/>
              </a:ext>
            </a:extLst>
          </p:cNvPr>
          <p:cNvSpPr>
            <a:spLocks/>
          </p:cNvSpPr>
          <p:nvPr userDrawn="1"/>
        </p:nvSpPr>
        <p:spPr bwMode="auto">
          <a:xfrm>
            <a:off x="0" y="-59269"/>
            <a:ext cx="2581275" cy="991573"/>
          </a:xfrm>
          <a:custGeom>
            <a:avLst/>
            <a:gdLst>
              <a:gd name="T0" fmla="*/ 14280 w 14280"/>
              <a:gd name="T1" fmla="*/ 0 h 5474"/>
              <a:gd name="T2" fmla="*/ 14280 w 14280"/>
              <a:gd name="T3" fmla="*/ 4577 h 5474"/>
              <a:gd name="T4" fmla="*/ 0 w 14280"/>
              <a:gd name="T5" fmla="*/ 5474 h 5474"/>
              <a:gd name="T6" fmla="*/ 0 w 14280"/>
              <a:gd name="T7" fmla="*/ 0 h 5474"/>
              <a:gd name="T8" fmla="*/ 14280 w 14280"/>
              <a:gd name="T9" fmla="*/ 0 h 5474"/>
            </a:gdLst>
            <a:ahLst/>
            <a:cxnLst>
              <a:cxn ang="0">
                <a:pos x="T0" y="T1"/>
              </a:cxn>
              <a:cxn ang="0">
                <a:pos x="T2" y="T3"/>
              </a:cxn>
              <a:cxn ang="0">
                <a:pos x="T4" y="T5"/>
              </a:cxn>
              <a:cxn ang="0">
                <a:pos x="T6" y="T7"/>
              </a:cxn>
              <a:cxn ang="0">
                <a:pos x="T8" y="T9"/>
              </a:cxn>
            </a:cxnLst>
            <a:rect l="0" t="0" r="r" b="b"/>
            <a:pathLst>
              <a:path w="14280" h="5474">
                <a:moveTo>
                  <a:pt x="14280" y="0"/>
                </a:moveTo>
                <a:lnTo>
                  <a:pt x="14280" y="4577"/>
                </a:lnTo>
                <a:lnTo>
                  <a:pt x="0" y="5474"/>
                </a:lnTo>
                <a:lnTo>
                  <a:pt x="0" y="0"/>
                </a:lnTo>
                <a:lnTo>
                  <a:pt x="1428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 name="Textplatzhalter 3">
            <a:extLst>
              <a:ext uri="{FF2B5EF4-FFF2-40B4-BE49-F238E27FC236}">
                <a16:creationId xmlns:a16="http://schemas.microsoft.com/office/drawing/2014/main" id="{AEB8BA79-74A4-4B94-ACA4-ADFD9F7B9DBC}"/>
              </a:ext>
            </a:extLst>
          </p:cNvPr>
          <p:cNvSpPr>
            <a:spLocks noGrp="1"/>
          </p:cNvSpPr>
          <p:nvPr>
            <p:ph type="body" sz="quarter" idx="10" hasCustomPrompt="1"/>
          </p:nvPr>
        </p:nvSpPr>
        <p:spPr>
          <a:xfrm>
            <a:off x="300038" y="260350"/>
            <a:ext cx="2143239" cy="509672"/>
          </a:xfrm>
        </p:spPr>
        <p:txBody>
          <a:bodyPr lIns="18000" tIns="7200"/>
          <a:lstStyle>
            <a:lvl1pPr marL="0" indent="0">
              <a:spcBef>
                <a:spcPts val="0"/>
              </a:spcBef>
              <a:buNone/>
              <a:defRPr sz="2000">
                <a:solidFill>
                  <a:schemeClr val="bg1"/>
                </a:solidFill>
                <a:latin typeface="+mj-lt"/>
              </a:defRPr>
            </a:lvl1pPr>
          </a:lstStyle>
          <a:p>
            <a:pPr lvl="0"/>
            <a:r>
              <a:rPr lang="de-DE" dirty="0"/>
              <a:t>Wochenangebot</a:t>
            </a:r>
            <a:endParaRPr lang="en-US" dirty="0"/>
          </a:p>
        </p:txBody>
      </p:sp>
      <p:sp>
        <p:nvSpPr>
          <p:cNvPr id="12" name="Textplatzhalter 3">
            <a:extLst>
              <a:ext uri="{FF2B5EF4-FFF2-40B4-BE49-F238E27FC236}">
                <a16:creationId xmlns:a16="http://schemas.microsoft.com/office/drawing/2014/main" id="{0415B600-4202-4585-AA60-343B7124F2BA}"/>
              </a:ext>
            </a:extLst>
          </p:cNvPr>
          <p:cNvSpPr>
            <a:spLocks noGrp="1"/>
          </p:cNvSpPr>
          <p:nvPr>
            <p:ph type="body" sz="quarter" idx="11" hasCustomPrompt="1"/>
          </p:nvPr>
        </p:nvSpPr>
        <p:spPr>
          <a:xfrm>
            <a:off x="371475" y="6381750"/>
            <a:ext cx="11449050" cy="470736"/>
          </a:xfrm>
        </p:spPr>
        <p:txBody>
          <a:bodyPr lIns="18000" tIns="7200"/>
          <a:lstStyle>
            <a:lvl1pPr marL="0" indent="0">
              <a:spcBef>
                <a:spcPts val="0"/>
              </a:spcBef>
              <a:buNone/>
              <a:defRPr sz="800">
                <a:latin typeface="+mn-lt"/>
              </a:defRPr>
            </a:lvl1pPr>
          </a:lstStyle>
          <a:p>
            <a:pPr lvl="0"/>
            <a:r>
              <a:rPr lang="de-DE" dirty="0"/>
              <a:t>Disclaimer</a:t>
            </a:r>
            <a:endParaRPr lang="en-US" dirty="0"/>
          </a:p>
        </p:txBody>
      </p:sp>
    </p:spTree>
    <p:extLst>
      <p:ext uri="{BB962C8B-B14F-4D97-AF65-F5344CB8AC3E}">
        <p14:creationId xmlns:p14="http://schemas.microsoft.com/office/powerpoint/2010/main" val="3362498757"/>
      </p:ext>
    </p:extLst>
  </p:cSld>
  <p:clrMapOvr>
    <a:masterClrMapping/>
  </p:clrMapOvr>
  <p:extLst>
    <p:ext uri="{DCECCB84-F9BA-43D5-87BE-67443E8EF086}">
      <p15:sldGuideLst xmlns:p15="http://schemas.microsoft.com/office/powerpoint/2012/main">
        <p15:guide id="1" pos="189" userDrawn="1">
          <p15:clr>
            <a:srgbClr val="FBAE40"/>
          </p15:clr>
        </p15:guide>
        <p15:guide id="2" orient="horz" pos="164" userDrawn="1">
          <p15:clr>
            <a:srgbClr val="FBAE40"/>
          </p15:clr>
        </p15:guide>
        <p15:guide id="3" orient="horz" pos="618" userDrawn="1">
          <p15:clr>
            <a:srgbClr val="FBAE40"/>
          </p15:clr>
        </p15:guide>
        <p15:guide id="6" pos="1186" userDrawn="1">
          <p15:clr>
            <a:srgbClr val="FBAE40"/>
          </p15:clr>
        </p15:guide>
        <p15:guide id="7" pos="5972" userDrawn="1">
          <p15:clr>
            <a:srgbClr val="FBAE40"/>
          </p15:clr>
        </p15:guide>
        <p15:guide id="9" pos="2638" userDrawn="1">
          <p15:clr>
            <a:srgbClr val="FBAE40"/>
          </p15:clr>
        </p15:guide>
        <p15:guide id="11" pos="234" userDrawn="1">
          <p15:clr>
            <a:srgbClr val="FBAE40"/>
          </p15:clr>
        </p15:guide>
        <p15:guide id="13" pos="2774" userDrawn="1">
          <p15:clr>
            <a:srgbClr val="FBAE40"/>
          </p15:clr>
        </p15:guide>
        <p15:guide id="14" pos="4384" userDrawn="1">
          <p15:clr>
            <a:srgbClr val="FBAE40"/>
          </p15:clr>
        </p15:guide>
        <p15:guide id="15" pos="4248" userDrawn="1">
          <p15:clr>
            <a:srgbClr val="FBAE40"/>
          </p15:clr>
        </p15:guide>
        <p15:guide id="16" pos="5836" userDrawn="1">
          <p15:clr>
            <a:srgbClr val="FBAE40"/>
          </p15:clr>
        </p15:guide>
        <p15:guide id="17" pos="7446" userDrawn="1">
          <p15:clr>
            <a:srgbClr val="FBAE40"/>
          </p15:clr>
        </p15:guide>
        <p15:guide id="18" orient="horz" pos="3929" userDrawn="1">
          <p15:clr>
            <a:srgbClr val="FBAE40"/>
          </p15:clr>
        </p15:guide>
        <p15:guide id="19" orient="horz" pos="913" userDrawn="1">
          <p15:clr>
            <a:srgbClr val="FBAE40"/>
          </p15:clr>
        </p15:guide>
        <p15:guide id="20" orient="horz" pos="40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elfolie">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5171C226-0C34-4EF0-B1D2-494FB4B1ECC7}"/>
              </a:ext>
            </a:extLst>
          </p:cNvPr>
          <p:cNvSpPr/>
          <p:nvPr userDrawn="1"/>
        </p:nvSpPr>
        <p:spPr>
          <a:xfrm>
            <a:off x="1712912" y="1382711"/>
            <a:ext cx="2428875" cy="4921309"/>
          </a:xfrm>
          <a:prstGeom prst="rect">
            <a:avLst/>
          </a:prstGeom>
          <a:solidFill>
            <a:schemeClr val="bg1">
              <a:lumMod val="85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hteck 8">
            <a:extLst>
              <a:ext uri="{FF2B5EF4-FFF2-40B4-BE49-F238E27FC236}">
                <a16:creationId xmlns:a16="http://schemas.microsoft.com/office/drawing/2014/main" id="{858C183F-01A1-47D9-8909-F24F8220E9A9}"/>
              </a:ext>
            </a:extLst>
          </p:cNvPr>
          <p:cNvSpPr/>
          <p:nvPr userDrawn="1"/>
        </p:nvSpPr>
        <p:spPr>
          <a:xfrm>
            <a:off x="4279900" y="1382711"/>
            <a:ext cx="2428875" cy="4921309"/>
          </a:xfrm>
          <a:prstGeom prst="rect">
            <a:avLst/>
          </a:prstGeom>
          <a:solidFill>
            <a:schemeClr val="bg1">
              <a:lumMod val="85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hteck 9">
            <a:extLst>
              <a:ext uri="{FF2B5EF4-FFF2-40B4-BE49-F238E27FC236}">
                <a16:creationId xmlns:a16="http://schemas.microsoft.com/office/drawing/2014/main" id="{AB2F0408-965C-4A74-90B8-60CA0B093CA1}"/>
              </a:ext>
            </a:extLst>
          </p:cNvPr>
          <p:cNvSpPr/>
          <p:nvPr userDrawn="1"/>
        </p:nvSpPr>
        <p:spPr>
          <a:xfrm>
            <a:off x="6835775" y="1382711"/>
            <a:ext cx="2428875" cy="4921309"/>
          </a:xfrm>
          <a:prstGeom prst="rect">
            <a:avLst/>
          </a:prstGeom>
          <a:solidFill>
            <a:schemeClr val="bg1">
              <a:lumMod val="85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hteck 10">
            <a:extLst>
              <a:ext uri="{FF2B5EF4-FFF2-40B4-BE49-F238E27FC236}">
                <a16:creationId xmlns:a16="http://schemas.microsoft.com/office/drawing/2014/main" id="{0DC2345E-AC38-450C-A147-B88261C99045}"/>
              </a:ext>
            </a:extLst>
          </p:cNvPr>
          <p:cNvSpPr/>
          <p:nvPr userDrawn="1"/>
        </p:nvSpPr>
        <p:spPr>
          <a:xfrm>
            <a:off x="9391650" y="1382711"/>
            <a:ext cx="2428875" cy="4921309"/>
          </a:xfrm>
          <a:prstGeom prst="rect">
            <a:avLst/>
          </a:prstGeom>
          <a:solidFill>
            <a:schemeClr val="bg1">
              <a:lumMod val="85000"/>
              <a:alpha val="32549"/>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platzhalter 3">
            <a:extLst>
              <a:ext uri="{FF2B5EF4-FFF2-40B4-BE49-F238E27FC236}">
                <a16:creationId xmlns:a16="http://schemas.microsoft.com/office/drawing/2014/main" id="{0415B600-4202-4585-AA60-343B7124F2BA}"/>
              </a:ext>
            </a:extLst>
          </p:cNvPr>
          <p:cNvSpPr>
            <a:spLocks noGrp="1"/>
          </p:cNvSpPr>
          <p:nvPr>
            <p:ph type="body" sz="quarter" idx="11" hasCustomPrompt="1"/>
          </p:nvPr>
        </p:nvSpPr>
        <p:spPr>
          <a:xfrm>
            <a:off x="371475" y="6381750"/>
            <a:ext cx="11449050" cy="470736"/>
          </a:xfrm>
        </p:spPr>
        <p:txBody>
          <a:bodyPr lIns="18000" tIns="7200"/>
          <a:lstStyle>
            <a:lvl1pPr marL="0" indent="0">
              <a:spcBef>
                <a:spcPts val="0"/>
              </a:spcBef>
              <a:buNone/>
              <a:defRPr sz="800">
                <a:latin typeface="+mn-lt"/>
              </a:defRPr>
            </a:lvl1pPr>
          </a:lstStyle>
          <a:p>
            <a:pPr lvl="0"/>
            <a:r>
              <a:rPr lang="de-DE" dirty="0"/>
              <a:t>Disclaimer</a:t>
            </a:r>
            <a:endParaRPr lang="en-US" dirty="0"/>
          </a:p>
        </p:txBody>
      </p:sp>
      <p:pic>
        <p:nvPicPr>
          <p:cNvPr id="19" name="Grafik 18">
            <a:extLst>
              <a:ext uri="{FF2B5EF4-FFF2-40B4-BE49-F238E27FC236}">
                <a16:creationId xmlns:a16="http://schemas.microsoft.com/office/drawing/2014/main" id="{41FAC081-2105-EF8E-2EDE-2326E190C987}"/>
              </a:ext>
            </a:extLst>
          </p:cNvPr>
          <p:cNvPicPr>
            <a:picLocks/>
          </p:cNvPicPr>
          <p:nvPr userDrawn="1"/>
        </p:nvPicPr>
        <p:blipFill rotWithShape="1">
          <a:blip r:embed="rId2">
            <a:extLst>
              <a:ext uri="{28A0092B-C50C-407E-A947-70E740481C1C}">
                <a14:useLocalDpi xmlns:a14="http://schemas.microsoft.com/office/drawing/2010/main" val="0"/>
              </a:ext>
            </a:extLst>
          </a:blip>
          <a:srcRect t="-1" b="55222"/>
          <a:stretch/>
        </p:blipFill>
        <p:spPr bwMode="auto">
          <a:xfrm>
            <a:off x="5296535" y="0"/>
            <a:ext cx="6895465" cy="659130"/>
          </a:xfrm>
          <a:prstGeom prst="rect">
            <a:avLst/>
          </a:prstGeom>
          <a:ln>
            <a:noFill/>
          </a:ln>
          <a:extLst>
            <a:ext uri="{53640926-AAD7-44D8-BBD7-CCE9431645EC}">
              <a14:shadowObscured xmlns:a14="http://schemas.microsoft.com/office/drawing/2010/main"/>
            </a:ext>
          </a:extLst>
        </p:spPr>
      </p:pic>
      <p:pic>
        <p:nvPicPr>
          <p:cNvPr id="20" name="Grafik 19">
            <a:extLst>
              <a:ext uri="{FF2B5EF4-FFF2-40B4-BE49-F238E27FC236}">
                <a16:creationId xmlns:a16="http://schemas.microsoft.com/office/drawing/2014/main" id="{9C202A1C-6604-D5B6-1D69-65AC5027BDC9}"/>
              </a:ext>
            </a:extLst>
          </p:cNvPr>
          <p:cNvPicPr>
            <a:picLocks/>
          </p:cNvPicPr>
          <p:nvPr userDrawn="1"/>
        </p:nvPicPr>
        <p:blipFill rotWithShape="1">
          <a:blip r:embed="rId2">
            <a:extLst>
              <a:ext uri="{28A0092B-C50C-407E-A947-70E740481C1C}">
                <a14:useLocalDpi xmlns:a14="http://schemas.microsoft.com/office/drawing/2010/main" val="0"/>
              </a:ext>
            </a:extLst>
          </a:blip>
          <a:srcRect t="-1" r="47277" b="55222"/>
          <a:stretch/>
        </p:blipFill>
        <p:spPr bwMode="auto">
          <a:xfrm>
            <a:off x="1661046" y="0"/>
            <a:ext cx="3635489" cy="659130"/>
          </a:xfrm>
          <a:prstGeom prst="rect">
            <a:avLst/>
          </a:prstGeom>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E2B564BD-83A1-1BE4-22B5-F45AF905F446}"/>
              </a:ext>
            </a:extLst>
          </p:cNvPr>
          <p:cNvPicPr>
            <a:picLocks/>
          </p:cNvPicPr>
          <p:nvPr userDrawn="1"/>
        </p:nvPicPr>
        <p:blipFill rotWithShape="1">
          <a:blip r:embed="rId2">
            <a:extLst>
              <a:ext uri="{28A0092B-C50C-407E-A947-70E740481C1C}">
                <a14:useLocalDpi xmlns:a14="http://schemas.microsoft.com/office/drawing/2010/main" val="0"/>
              </a:ext>
            </a:extLst>
          </a:blip>
          <a:srcRect l="28634" t="-1" r="47277" b="55222"/>
          <a:stretch/>
        </p:blipFill>
        <p:spPr bwMode="auto">
          <a:xfrm>
            <a:off x="0" y="0"/>
            <a:ext cx="1661046" cy="659130"/>
          </a:xfrm>
          <a:prstGeom prst="rect">
            <a:avLst/>
          </a:prstGeom>
          <a:ln>
            <a:noFill/>
          </a:ln>
          <a:extLst>
            <a:ext uri="{53640926-AAD7-44D8-BBD7-CCE9431645EC}">
              <a14:shadowObscured xmlns:a14="http://schemas.microsoft.com/office/drawing/2010/main"/>
            </a:ext>
          </a:extLst>
        </p:spPr>
      </p:pic>
      <p:pic>
        <p:nvPicPr>
          <p:cNvPr id="22" name="Grafik 21">
            <a:extLst>
              <a:ext uri="{FF2B5EF4-FFF2-40B4-BE49-F238E27FC236}">
                <a16:creationId xmlns:a16="http://schemas.microsoft.com/office/drawing/2014/main" id="{80B1C3F6-4548-0B21-69BF-8304AF6CBD7A}"/>
              </a:ext>
            </a:extLst>
          </p:cNvPr>
          <p:cNvPicPr>
            <a:picLocks/>
          </p:cNvPicPr>
          <p:nvPr userDrawn="1"/>
        </p:nvPicPr>
        <p:blipFill>
          <a:blip r:embed="rId3">
            <a:extLst>
              <a:ext uri="{28A0092B-C50C-407E-A947-70E740481C1C}">
                <a14:useLocalDpi xmlns:a14="http://schemas.microsoft.com/office/drawing/2010/main" val="0"/>
              </a:ext>
            </a:extLst>
          </a:blip>
          <a:stretch>
            <a:fillRect/>
          </a:stretch>
        </p:blipFill>
        <p:spPr>
          <a:xfrm>
            <a:off x="5445891" y="65881"/>
            <a:ext cx="1300218" cy="527367"/>
          </a:xfrm>
          <a:prstGeom prst="rect">
            <a:avLst/>
          </a:prstGeom>
        </p:spPr>
      </p:pic>
    </p:spTree>
    <p:extLst>
      <p:ext uri="{BB962C8B-B14F-4D97-AF65-F5344CB8AC3E}">
        <p14:creationId xmlns:p14="http://schemas.microsoft.com/office/powerpoint/2010/main" val="1588611597"/>
      </p:ext>
    </p:extLst>
  </p:cSld>
  <p:clrMapOvr>
    <a:masterClrMapping/>
  </p:clrMapOvr>
  <p:extLst>
    <p:ext uri="{DCECCB84-F9BA-43D5-87BE-67443E8EF086}">
      <p15:sldGuideLst xmlns:p15="http://schemas.microsoft.com/office/powerpoint/2012/main">
        <p15:guide id="1" pos="189" userDrawn="1">
          <p15:clr>
            <a:srgbClr val="FBAE40"/>
          </p15:clr>
        </p15:guide>
        <p15:guide id="2" orient="horz" pos="164" userDrawn="1">
          <p15:clr>
            <a:srgbClr val="FBAE40"/>
          </p15:clr>
        </p15:guide>
        <p15:guide id="3" orient="horz" pos="618" userDrawn="1">
          <p15:clr>
            <a:srgbClr val="FBAE40"/>
          </p15:clr>
        </p15:guide>
        <p15:guide id="6" pos="1186" userDrawn="1">
          <p15:clr>
            <a:srgbClr val="FBAE40"/>
          </p15:clr>
        </p15:guide>
        <p15:guide id="7" pos="5972" userDrawn="1">
          <p15:clr>
            <a:srgbClr val="FBAE40"/>
          </p15:clr>
        </p15:guide>
        <p15:guide id="9" pos="2638" userDrawn="1">
          <p15:clr>
            <a:srgbClr val="FBAE40"/>
          </p15:clr>
        </p15:guide>
        <p15:guide id="11" pos="234" userDrawn="1">
          <p15:clr>
            <a:srgbClr val="FBAE40"/>
          </p15:clr>
        </p15:guide>
        <p15:guide id="13" pos="2774" userDrawn="1">
          <p15:clr>
            <a:srgbClr val="FBAE40"/>
          </p15:clr>
        </p15:guide>
        <p15:guide id="14" pos="4384" userDrawn="1">
          <p15:clr>
            <a:srgbClr val="FBAE40"/>
          </p15:clr>
        </p15:guide>
        <p15:guide id="15" pos="4248" userDrawn="1">
          <p15:clr>
            <a:srgbClr val="FBAE40"/>
          </p15:clr>
        </p15:guide>
        <p15:guide id="16" pos="5836" userDrawn="1">
          <p15:clr>
            <a:srgbClr val="FBAE40"/>
          </p15:clr>
        </p15:guide>
        <p15:guide id="17" pos="7446" userDrawn="1">
          <p15:clr>
            <a:srgbClr val="FBAE40"/>
          </p15:clr>
        </p15:guide>
        <p15:guide id="18" orient="horz" pos="3929" userDrawn="1">
          <p15:clr>
            <a:srgbClr val="FBAE40"/>
          </p15:clr>
        </p15:guide>
        <p15:guide id="19" orient="horz" pos="913" userDrawn="1">
          <p15:clr>
            <a:srgbClr val="FBAE40"/>
          </p15:clr>
        </p15:guide>
        <p15:guide id="20" orient="horz" pos="40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elfolie">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5171C226-0C34-4EF0-B1D2-494FB4B1ECC7}"/>
              </a:ext>
            </a:extLst>
          </p:cNvPr>
          <p:cNvSpPr/>
          <p:nvPr userDrawn="1"/>
        </p:nvSpPr>
        <p:spPr>
          <a:xfrm>
            <a:off x="1712912" y="1382711"/>
            <a:ext cx="2428875" cy="4921309"/>
          </a:xfrm>
          <a:prstGeom prst="rect">
            <a:avLst/>
          </a:prstGeom>
          <a:solidFill>
            <a:srgbClr val="BAC804">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Rechteck 8">
            <a:extLst>
              <a:ext uri="{FF2B5EF4-FFF2-40B4-BE49-F238E27FC236}">
                <a16:creationId xmlns:a16="http://schemas.microsoft.com/office/drawing/2014/main" id="{858C183F-01A1-47D9-8909-F24F8220E9A9}"/>
              </a:ext>
            </a:extLst>
          </p:cNvPr>
          <p:cNvSpPr/>
          <p:nvPr userDrawn="1"/>
        </p:nvSpPr>
        <p:spPr>
          <a:xfrm>
            <a:off x="4314825" y="1382711"/>
            <a:ext cx="2428875" cy="4921309"/>
          </a:xfrm>
          <a:prstGeom prst="rect">
            <a:avLst/>
          </a:prstGeom>
          <a:solidFill>
            <a:srgbClr val="BAC80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hteck 9">
            <a:extLst>
              <a:ext uri="{FF2B5EF4-FFF2-40B4-BE49-F238E27FC236}">
                <a16:creationId xmlns:a16="http://schemas.microsoft.com/office/drawing/2014/main" id="{AB2F0408-965C-4A74-90B8-60CA0B093CA1}"/>
              </a:ext>
            </a:extLst>
          </p:cNvPr>
          <p:cNvSpPr/>
          <p:nvPr userDrawn="1"/>
        </p:nvSpPr>
        <p:spPr>
          <a:xfrm>
            <a:off x="6835775" y="1382711"/>
            <a:ext cx="2428875" cy="4921309"/>
          </a:xfrm>
          <a:prstGeom prst="rect">
            <a:avLst/>
          </a:prstGeom>
          <a:solidFill>
            <a:srgbClr val="BAC804">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hteck 10">
            <a:extLst>
              <a:ext uri="{FF2B5EF4-FFF2-40B4-BE49-F238E27FC236}">
                <a16:creationId xmlns:a16="http://schemas.microsoft.com/office/drawing/2014/main" id="{0DC2345E-AC38-450C-A147-B88261C99045}"/>
              </a:ext>
            </a:extLst>
          </p:cNvPr>
          <p:cNvSpPr/>
          <p:nvPr userDrawn="1"/>
        </p:nvSpPr>
        <p:spPr>
          <a:xfrm>
            <a:off x="9391650" y="1382711"/>
            <a:ext cx="2428875" cy="4921309"/>
          </a:xfrm>
          <a:prstGeom prst="rect">
            <a:avLst/>
          </a:prstGeom>
          <a:solidFill>
            <a:srgbClr val="BAC80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platzhalter 3">
            <a:extLst>
              <a:ext uri="{FF2B5EF4-FFF2-40B4-BE49-F238E27FC236}">
                <a16:creationId xmlns:a16="http://schemas.microsoft.com/office/drawing/2014/main" id="{AEB8BA79-74A4-4B94-ACA4-ADFD9F7B9DBC}"/>
              </a:ext>
            </a:extLst>
          </p:cNvPr>
          <p:cNvSpPr>
            <a:spLocks noGrp="1"/>
          </p:cNvSpPr>
          <p:nvPr>
            <p:ph type="body" sz="quarter" idx="10" hasCustomPrompt="1"/>
          </p:nvPr>
        </p:nvSpPr>
        <p:spPr>
          <a:xfrm>
            <a:off x="278092" y="221414"/>
            <a:ext cx="5259513" cy="509672"/>
          </a:xfrm>
        </p:spPr>
        <p:txBody>
          <a:bodyPr lIns="18000" tIns="7200"/>
          <a:lstStyle>
            <a:lvl1pPr marL="0" indent="0">
              <a:spcBef>
                <a:spcPts val="0"/>
              </a:spcBef>
              <a:buNone/>
              <a:defRPr sz="2800">
                <a:solidFill>
                  <a:schemeClr val="bg1"/>
                </a:solidFill>
                <a:latin typeface="+mj-lt"/>
              </a:defRPr>
            </a:lvl1pPr>
          </a:lstStyle>
          <a:p>
            <a:pPr lvl="0"/>
            <a:r>
              <a:rPr lang="de-DE" dirty="0"/>
              <a:t>Restaurant Eniwa Power Inn</a:t>
            </a:r>
            <a:endParaRPr lang="en-US" dirty="0"/>
          </a:p>
        </p:txBody>
      </p:sp>
      <p:sp>
        <p:nvSpPr>
          <p:cNvPr id="12" name="Textplatzhalter 3">
            <a:extLst>
              <a:ext uri="{FF2B5EF4-FFF2-40B4-BE49-F238E27FC236}">
                <a16:creationId xmlns:a16="http://schemas.microsoft.com/office/drawing/2014/main" id="{0415B600-4202-4585-AA60-343B7124F2BA}"/>
              </a:ext>
            </a:extLst>
          </p:cNvPr>
          <p:cNvSpPr>
            <a:spLocks noGrp="1"/>
          </p:cNvSpPr>
          <p:nvPr>
            <p:ph type="body" sz="quarter" idx="11" hasCustomPrompt="1"/>
          </p:nvPr>
        </p:nvSpPr>
        <p:spPr>
          <a:xfrm>
            <a:off x="371475" y="6381750"/>
            <a:ext cx="11449050" cy="470736"/>
          </a:xfrm>
        </p:spPr>
        <p:txBody>
          <a:bodyPr lIns="18000" tIns="7200"/>
          <a:lstStyle>
            <a:lvl1pPr marL="0" indent="0">
              <a:spcBef>
                <a:spcPts val="0"/>
              </a:spcBef>
              <a:buNone/>
              <a:defRPr sz="800">
                <a:latin typeface="+mn-lt"/>
              </a:defRPr>
            </a:lvl1pPr>
          </a:lstStyle>
          <a:p>
            <a:pPr lvl="0"/>
            <a:r>
              <a:rPr lang="de-DE" dirty="0"/>
              <a:t>Disclaimer</a:t>
            </a:r>
            <a:endParaRPr lang="en-US" dirty="0"/>
          </a:p>
        </p:txBody>
      </p:sp>
      <p:sp>
        <p:nvSpPr>
          <p:cNvPr id="2" name="Freeform 5">
            <a:extLst>
              <a:ext uri="{FF2B5EF4-FFF2-40B4-BE49-F238E27FC236}">
                <a16:creationId xmlns:a16="http://schemas.microsoft.com/office/drawing/2014/main" id="{BB9BCC55-CE33-ACD2-9D37-99E03873EE6E}"/>
              </a:ext>
            </a:extLst>
          </p:cNvPr>
          <p:cNvSpPr>
            <a:spLocks/>
          </p:cNvSpPr>
          <p:nvPr userDrawn="1"/>
        </p:nvSpPr>
        <p:spPr bwMode="auto">
          <a:xfrm>
            <a:off x="0" y="-59269"/>
            <a:ext cx="2581275" cy="991573"/>
          </a:xfrm>
          <a:custGeom>
            <a:avLst/>
            <a:gdLst>
              <a:gd name="T0" fmla="*/ 14280 w 14280"/>
              <a:gd name="T1" fmla="*/ 0 h 5474"/>
              <a:gd name="T2" fmla="*/ 14280 w 14280"/>
              <a:gd name="T3" fmla="*/ 4577 h 5474"/>
              <a:gd name="T4" fmla="*/ 0 w 14280"/>
              <a:gd name="T5" fmla="*/ 5474 h 5474"/>
              <a:gd name="T6" fmla="*/ 0 w 14280"/>
              <a:gd name="T7" fmla="*/ 0 h 5474"/>
              <a:gd name="T8" fmla="*/ 14280 w 14280"/>
              <a:gd name="T9" fmla="*/ 0 h 5474"/>
            </a:gdLst>
            <a:ahLst/>
            <a:cxnLst>
              <a:cxn ang="0">
                <a:pos x="T0" y="T1"/>
              </a:cxn>
              <a:cxn ang="0">
                <a:pos x="T2" y="T3"/>
              </a:cxn>
              <a:cxn ang="0">
                <a:pos x="T4" y="T5"/>
              </a:cxn>
              <a:cxn ang="0">
                <a:pos x="T6" y="T7"/>
              </a:cxn>
              <a:cxn ang="0">
                <a:pos x="T8" y="T9"/>
              </a:cxn>
            </a:cxnLst>
            <a:rect l="0" t="0" r="r" b="b"/>
            <a:pathLst>
              <a:path w="14280" h="5474">
                <a:moveTo>
                  <a:pt x="14280" y="0"/>
                </a:moveTo>
                <a:lnTo>
                  <a:pt x="14280" y="4577"/>
                </a:lnTo>
                <a:lnTo>
                  <a:pt x="0" y="5474"/>
                </a:lnTo>
                <a:lnTo>
                  <a:pt x="0" y="0"/>
                </a:lnTo>
                <a:lnTo>
                  <a:pt x="14280" y="0"/>
                </a:lnTo>
                <a:close/>
              </a:path>
            </a:pathLst>
          </a:custGeom>
          <a:solidFill>
            <a:srgbClr val="B6C90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773129849"/>
      </p:ext>
    </p:extLst>
  </p:cSld>
  <p:clrMapOvr>
    <a:masterClrMapping/>
  </p:clrMapOvr>
  <p:extLst>
    <p:ext uri="{DCECCB84-F9BA-43D5-87BE-67443E8EF086}">
      <p15:sldGuideLst xmlns:p15="http://schemas.microsoft.com/office/powerpoint/2012/main">
        <p15:guide id="1" pos="189" userDrawn="1">
          <p15:clr>
            <a:srgbClr val="FBAE40"/>
          </p15:clr>
        </p15:guide>
        <p15:guide id="2" orient="horz" pos="164" userDrawn="1">
          <p15:clr>
            <a:srgbClr val="FBAE40"/>
          </p15:clr>
        </p15:guide>
        <p15:guide id="3" orient="horz" pos="618" userDrawn="1">
          <p15:clr>
            <a:srgbClr val="FBAE40"/>
          </p15:clr>
        </p15:guide>
        <p15:guide id="6" pos="1186" userDrawn="1">
          <p15:clr>
            <a:srgbClr val="FBAE40"/>
          </p15:clr>
        </p15:guide>
        <p15:guide id="7" pos="5972" userDrawn="1">
          <p15:clr>
            <a:srgbClr val="FBAE40"/>
          </p15:clr>
        </p15:guide>
        <p15:guide id="9" pos="2638" userDrawn="1">
          <p15:clr>
            <a:srgbClr val="FBAE40"/>
          </p15:clr>
        </p15:guide>
        <p15:guide id="11" pos="234" userDrawn="1">
          <p15:clr>
            <a:srgbClr val="FBAE40"/>
          </p15:clr>
        </p15:guide>
        <p15:guide id="13" pos="2774" userDrawn="1">
          <p15:clr>
            <a:srgbClr val="FBAE40"/>
          </p15:clr>
        </p15:guide>
        <p15:guide id="14" pos="4384" userDrawn="1">
          <p15:clr>
            <a:srgbClr val="FBAE40"/>
          </p15:clr>
        </p15:guide>
        <p15:guide id="15" pos="4248" userDrawn="1">
          <p15:clr>
            <a:srgbClr val="FBAE40"/>
          </p15:clr>
        </p15:guide>
        <p15:guide id="16" pos="5836" userDrawn="1">
          <p15:clr>
            <a:srgbClr val="FBAE40"/>
          </p15:clr>
        </p15:guide>
        <p15:guide id="17" pos="7446" userDrawn="1">
          <p15:clr>
            <a:srgbClr val="FBAE40"/>
          </p15:clr>
        </p15:guide>
        <p15:guide id="18" orient="horz" pos="3929" userDrawn="1">
          <p15:clr>
            <a:srgbClr val="FBAE40"/>
          </p15:clr>
        </p15:guide>
        <p15:guide id="19" orient="horz" pos="913" userDrawn="1">
          <p15:clr>
            <a:srgbClr val="FBAE40"/>
          </p15:clr>
        </p15:guide>
        <p15:guide id="20" orient="horz" pos="40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elfolie">
    <p:spTree>
      <p:nvGrpSpPr>
        <p:cNvPr id="1" name=""/>
        <p:cNvGrpSpPr/>
        <p:nvPr/>
      </p:nvGrpSpPr>
      <p:grpSpPr>
        <a:xfrm>
          <a:off x="0" y="0"/>
          <a:ext cx="0" cy="0"/>
          <a:chOff x="0" y="0"/>
          <a:chExt cx="0" cy="0"/>
        </a:xfrm>
      </p:grpSpPr>
      <p:sp>
        <p:nvSpPr>
          <p:cNvPr id="14" name="Freeform 5">
            <a:extLst>
              <a:ext uri="{FF2B5EF4-FFF2-40B4-BE49-F238E27FC236}">
                <a16:creationId xmlns:a16="http://schemas.microsoft.com/office/drawing/2014/main" id="{F9345840-0A61-4AEC-A741-8051A01015B5}"/>
              </a:ext>
            </a:extLst>
          </p:cNvPr>
          <p:cNvSpPr>
            <a:spLocks/>
          </p:cNvSpPr>
          <p:nvPr userDrawn="1"/>
        </p:nvSpPr>
        <p:spPr bwMode="auto">
          <a:xfrm>
            <a:off x="257361" y="0"/>
            <a:ext cx="5775690" cy="6862091"/>
          </a:xfrm>
          <a:custGeom>
            <a:avLst/>
            <a:gdLst>
              <a:gd name="T0" fmla="*/ 0 w 31927"/>
              <a:gd name="T1" fmla="*/ 0 h 36939"/>
              <a:gd name="T2" fmla="*/ 0 w 31927"/>
              <a:gd name="T3" fmla="*/ 34829 h 36939"/>
              <a:gd name="T4" fmla="*/ 31927 w 31927"/>
              <a:gd name="T5" fmla="*/ 36939 h 36939"/>
              <a:gd name="T6" fmla="*/ 31927 w 31927"/>
              <a:gd name="T7" fmla="*/ 11517 h 36939"/>
              <a:gd name="T8" fmla="*/ 24151 w 31927"/>
              <a:gd name="T9" fmla="*/ 10995 h 36939"/>
              <a:gd name="T10" fmla="*/ 24151 w 31927"/>
              <a:gd name="T11" fmla="*/ 4183 h 36939"/>
              <a:gd name="T12" fmla="*/ 31927 w 31927"/>
              <a:gd name="T13" fmla="*/ 3644 h 36939"/>
              <a:gd name="T14" fmla="*/ 31927 w 31927"/>
              <a:gd name="T15" fmla="*/ 0 h 36939"/>
              <a:gd name="T16" fmla="*/ 0 w 31927"/>
              <a:gd name="T17" fmla="*/ 0 h 36939"/>
              <a:gd name="connsiteX0" fmla="*/ 0 w 32075"/>
              <a:gd name="connsiteY0" fmla="*/ 0 h 38123"/>
              <a:gd name="connsiteX1" fmla="*/ 0 w 32075"/>
              <a:gd name="connsiteY1" fmla="*/ 34829 h 38123"/>
              <a:gd name="connsiteX2" fmla="*/ 32075 w 32075"/>
              <a:gd name="connsiteY2" fmla="*/ 38123 h 38123"/>
              <a:gd name="connsiteX3" fmla="*/ 31927 w 32075"/>
              <a:gd name="connsiteY3" fmla="*/ 11517 h 38123"/>
              <a:gd name="connsiteX4" fmla="*/ 24151 w 32075"/>
              <a:gd name="connsiteY4" fmla="*/ 10995 h 38123"/>
              <a:gd name="connsiteX5" fmla="*/ 24151 w 32075"/>
              <a:gd name="connsiteY5" fmla="*/ 4183 h 38123"/>
              <a:gd name="connsiteX6" fmla="*/ 31927 w 32075"/>
              <a:gd name="connsiteY6" fmla="*/ 3644 h 38123"/>
              <a:gd name="connsiteX7" fmla="*/ 31927 w 32075"/>
              <a:gd name="connsiteY7" fmla="*/ 0 h 38123"/>
              <a:gd name="connsiteX8" fmla="*/ 0 w 32075"/>
              <a:gd name="connsiteY8" fmla="*/ 0 h 38123"/>
              <a:gd name="connsiteX0" fmla="*/ 0 w 32075"/>
              <a:gd name="connsiteY0" fmla="*/ 0 h 38123"/>
              <a:gd name="connsiteX1" fmla="*/ 0 w 32075"/>
              <a:gd name="connsiteY1" fmla="*/ 34829 h 38123"/>
              <a:gd name="connsiteX2" fmla="*/ 32075 w 32075"/>
              <a:gd name="connsiteY2" fmla="*/ 38123 h 38123"/>
              <a:gd name="connsiteX3" fmla="*/ 31927 w 32075"/>
              <a:gd name="connsiteY3" fmla="*/ 11517 h 38123"/>
              <a:gd name="connsiteX4" fmla="*/ 24151 w 32075"/>
              <a:gd name="connsiteY4" fmla="*/ 10995 h 38123"/>
              <a:gd name="connsiteX5" fmla="*/ 31927 w 32075"/>
              <a:gd name="connsiteY5" fmla="*/ 3644 h 38123"/>
              <a:gd name="connsiteX6" fmla="*/ 31927 w 32075"/>
              <a:gd name="connsiteY6" fmla="*/ 0 h 38123"/>
              <a:gd name="connsiteX7" fmla="*/ 0 w 32075"/>
              <a:gd name="connsiteY7" fmla="*/ 0 h 38123"/>
              <a:gd name="connsiteX0" fmla="*/ 0 w 32075"/>
              <a:gd name="connsiteY0" fmla="*/ 0 h 38123"/>
              <a:gd name="connsiteX1" fmla="*/ 0 w 32075"/>
              <a:gd name="connsiteY1" fmla="*/ 34829 h 38123"/>
              <a:gd name="connsiteX2" fmla="*/ 32075 w 32075"/>
              <a:gd name="connsiteY2" fmla="*/ 38123 h 38123"/>
              <a:gd name="connsiteX3" fmla="*/ 31927 w 32075"/>
              <a:gd name="connsiteY3" fmla="*/ 11517 h 38123"/>
              <a:gd name="connsiteX4" fmla="*/ 24151 w 32075"/>
              <a:gd name="connsiteY4" fmla="*/ 10995 h 38123"/>
              <a:gd name="connsiteX5" fmla="*/ 31927 w 32075"/>
              <a:gd name="connsiteY5" fmla="*/ 3644 h 38123"/>
              <a:gd name="connsiteX6" fmla="*/ 31927 w 32075"/>
              <a:gd name="connsiteY6" fmla="*/ 0 h 38123"/>
              <a:gd name="connsiteX7" fmla="*/ 0 w 32075"/>
              <a:gd name="connsiteY7" fmla="*/ 0 h 38123"/>
              <a:gd name="connsiteX0" fmla="*/ 0 w 32075"/>
              <a:gd name="connsiteY0" fmla="*/ 0 h 38123"/>
              <a:gd name="connsiteX1" fmla="*/ 0 w 32075"/>
              <a:gd name="connsiteY1" fmla="*/ 34829 h 38123"/>
              <a:gd name="connsiteX2" fmla="*/ 32075 w 32075"/>
              <a:gd name="connsiteY2" fmla="*/ 38123 h 38123"/>
              <a:gd name="connsiteX3" fmla="*/ 31927 w 32075"/>
              <a:gd name="connsiteY3" fmla="*/ 11517 h 38123"/>
              <a:gd name="connsiteX4" fmla="*/ 31927 w 32075"/>
              <a:gd name="connsiteY4" fmla="*/ 3644 h 38123"/>
              <a:gd name="connsiteX5" fmla="*/ 31927 w 32075"/>
              <a:gd name="connsiteY5" fmla="*/ 0 h 38123"/>
              <a:gd name="connsiteX6" fmla="*/ 0 w 32075"/>
              <a:gd name="connsiteY6" fmla="*/ 0 h 38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75" h="38123">
                <a:moveTo>
                  <a:pt x="0" y="0"/>
                </a:moveTo>
                <a:lnTo>
                  <a:pt x="0" y="34829"/>
                </a:lnTo>
                <a:lnTo>
                  <a:pt x="32075" y="38123"/>
                </a:lnTo>
                <a:cubicBezTo>
                  <a:pt x="32026" y="29254"/>
                  <a:pt x="31976" y="20386"/>
                  <a:pt x="31927" y="11517"/>
                </a:cubicBezTo>
                <a:lnTo>
                  <a:pt x="31927" y="3644"/>
                </a:lnTo>
                <a:lnTo>
                  <a:pt x="31927" y="0"/>
                </a:lnTo>
                <a:lnTo>
                  <a:pt x="0" y="0"/>
                </a:lnTo>
                <a:close/>
              </a:path>
            </a:pathLst>
          </a:custGeom>
          <a:solidFill>
            <a:schemeClr val="accent2">
              <a:alpha val="33000"/>
            </a:schemeClr>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5" name="Bildplatzhalter 24">
            <a:extLst>
              <a:ext uri="{FF2B5EF4-FFF2-40B4-BE49-F238E27FC236}">
                <a16:creationId xmlns:a16="http://schemas.microsoft.com/office/drawing/2014/main" id="{C5C4D52B-98DE-44E9-9AEE-BA8780EE0D85}"/>
              </a:ext>
            </a:extLst>
          </p:cNvPr>
          <p:cNvSpPr>
            <a:spLocks noGrp="1"/>
          </p:cNvSpPr>
          <p:nvPr>
            <p:ph type="pic" sz="quarter" idx="10"/>
          </p:nvPr>
        </p:nvSpPr>
        <p:spPr>
          <a:xfrm>
            <a:off x="2699330" y="3824585"/>
            <a:ext cx="3333721" cy="3039495"/>
          </a:xfrm>
          <a:custGeom>
            <a:avLst/>
            <a:gdLst>
              <a:gd name="connsiteX0" fmla="*/ 3315710 w 3315710"/>
              <a:gd name="connsiteY0" fmla="*/ 0 h 2915208"/>
              <a:gd name="connsiteX1" fmla="*/ 3315710 w 3315710"/>
              <a:gd name="connsiteY1" fmla="*/ 2915208 h 2915208"/>
              <a:gd name="connsiteX2" fmla="*/ 0 w 3315710"/>
              <a:gd name="connsiteY2" fmla="*/ 2696068 h 2915208"/>
              <a:gd name="connsiteX3" fmla="*/ 0 w 3315710"/>
              <a:gd name="connsiteY3" fmla="*/ 218960 h 2915208"/>
              <a:gd name="connsiteX0" fmla="*/ 3315710 w 3315710"/>
              <a:gd name="connsiteY0" fmla="*/ 0 h 3048373"/>
              <a:gd name="connsiteX1" fmla="*/ 3306832 w 3315710"/>
              <a:gd name="connsiteY1" fmla="*/ 3048373 h 3048373"/>
              <a:gd name="connsiteX2" fmla="*/ 0 w 3315710"/>
              <a:gd name="connsiteY2" fmla="*/ 2696068 h 3048373"/>
              <a:gd name="connsiteX3" fmla="*/ 0 w 3315710"/>
              <a:gd name="connsiteY3" fmla="*/ 218960 h 3048373"/>
              <a:gd name="connsiteX4" fmla="*/ 3315710 w 3315710"/>
              <a:gd name="connsiteY4" fmla="*/ 0 h 3048373"/>
              <a:gd name="connsiteX0" fmla="*/ 3315710 w 3333721"/>
              <a:gd name="connsiteY0" fmla="*/ 0 h 3039495"/>
              <a:gd name="connsiteX1" fmla="*/ 3333465 w 3333721"/>
              <a:gd name="connsiteY1" fmla="*/ 3039495 h 3039495"/>
              <a:gd name="connsiteX2" fmla="*/ 0 w 3333721"/>
              <a:gd name="connsiteY2" fmla="*/ 2696068 h 3039495"/>
              <a:gd name="connsiteX3" fmla="*/ 0 w 3333721"/>
              <a:gd name="connsiteY3" fmla="*/ 218960 h 3039495"/>
              <a:gd name="connsiteX4" fmla="*/ 3315710 w 3333721"/>
              <a:gd name="connsiteY4" fmla="*/ 0 h 3039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3721" h="3039495">
                <a:moveTo>
                  <a:pt x="3315710" y="0"/>
                </a:moveTo>
                <a:cubicBezTo>
                  <a:pt x="3312751" y="1016124"/>
                  <a:pt x="3336424" y="2023371"/>
                  <a:pt x="3333465" y="3039495"/>
                </a:cubicBezTo>
                <a:lnTo>
                  <a:pt x="0" y="2696068"/>
                </a:lnTo>
                <a:lnTo>
                  <a:pt x="0" y="218960"/>
                </a:lnTo>
                <a:lnTo>
                  <a:pt x="3315710" y="0"/>
                </a:lnTo>
                <a:close/>
              </a:path>
            </a:pathLst>
          </a:custGeom>
          <a:solidFill>
            <a:schemeClr val="bg1">
              <a:lumMod val="75000"/>
            </a:schemeClr>
          </a:solidFill>
        </p:spPr>
        <p:txBody>
          <a:bodyPr wrap="square">
            <a:noAutofit/>
          </a:bodyPr>
          <a:lstStyle>
            <a:lvl1pPr>
              <a:defRPr>
                <a:solidFill>
                  <a:schemeClr val="tx1"/>
                </a:solidFill>
              </a:defRPr>
            </a:lvl1pPr>
          </a:lstStyle>
          <a:p>
            <a:endParaRPr lang="en-US"/>
          </a:p>
        </p:txBody>
      </p:sp>
      <p:sp>
        <p:nvSpPr>
          <p:cNvPr id="38" name="Textplatzhalter 37">
            <a:extLst>
              <a:ext uri="{FF2B5EF4-FFF2-40B4-BE49-F238E27FC236}">
                <a16:creationId xmlns:a16="http://schemas.microsoft.com/office/drawing/2014/main" id="{657E1F5F-369A-4B26-AF8B-85003A93D9EC}"/>
              </a:ext>
            </a:extLst>
          </p:cNvPr>
          <p:cNvSpPr>
            <a:spLocks noGrp="1"/>
          </p:cNvSpPr>
          <p:nvPr>
            <p:ph type="body" sz="quarter" idx="13" hasCustomPrompt="1"/>
          </p:nvPr>
        </p:nvSpPr>
        <p:spPr>
          <a:xfrm>
            <a:off x="550863" y="549274"/>
            <a:ext cx="3723481" cy="323851"/>
          </a:xfrm>
        </p:spPr>
        <p:txBody>
          <a:bodyPr tIns="18000"/>
          <a:lstStyle>
            <a:lvl1pPr marL="0" indent="0">
              <a:spcBef>
                <a:spcPts val="0"/>
              </a:spcBef>
              <a:buNone/>
              <a:defRPr sz="1300">
                <a:solidFill>
                  <a:schemeClr val="tx1"/>
                </a:solidFill>
              </a:defRPr>
            </a:lvl1pPr>
          </a:lstStyle>
          <a:p>
            <a:pPr lvl="0"/>
            <a:r>
              <a:rPr lang="de-DE" dirty="0"/>
              <a:t>Menü</a:t>
            </a:r>
            <a:endParaRPr lang="en-US" dirty="0"/>
          </a:p>
        </p:txBody>
      </p:sp>
      <p:sp>
        <p:nvSpPr>
          <p:cNvPr id="39" name="Textplatzhalter 37">
            <a:extLst>
              <a:ext uri="{FF2B5EF4-FFF2-40B4-BE49-F238E27FC236}">
                <a16:creationId xmlns:a16="http://schemas.microsoft.com/office/drawing/2014/main" id="{FCB19F53-6045-4E84-A4B8-9526BF7D50FE}"/>
              </a:ext>
            </a:extLst>
          </p:cNvPr>
          <p:cNvSpPr>
            <a:spLocks noGrp="1"/>
          </p:cNvSpPr>
          <p:nvPr>
            <p:ph type="body" sz="quarter" idx="14" hasCustomPrompt="1"/>
          </p:nvPr>
        </p:nvSpPr>
        <p:spPr>
          <a:xfrm>
            <a:off x="550864" y="873126"/>
            <a:ext cx="3727448" cy="1417638"/>
          </a:xfrm>
        </p:spPr>
        <p:txBody>
          <a:bodyPr tIns="0"/>
          <a:lstStyle>
            <a:lvl1pPr marL="0" indent="0">
              <a:lnSpc>
                <a:spcPts val="5000"/>
              </a:lnSpc>
              <a:spcBef>
                <a:spcPts val="0"/>
              </a:spcBef>
              <a:buNone/>
              <a:defRPr sz="4000" u="sng" spc="-20" baseline="0">
                <a:solidFill>
                  <a:schemeClr val="tx1"/>
                </a:solidFill>
              </a:defRPr>
            </a:lvl1pPr>
          </a:lstStyle>
          <a:p>
            <a:pPr lvl="0"/>
            <a:r>
              <a:rPr lang="de-DE" dirty="0"/>
              <a:t>Titel </a:t>
            </a:r>
            <a:br>
              <a:rPr lang="de-DE" dirty="0"/>
            </a:br>
            <a:r>
              <a:rPr lang="de-DE" dirty="0"/>
              <a:t>(2 Zeilen)</a:t>
            </a:r>
            <a:endParaRPr lang="en-US" dirty="0"/>
          </a:p>
        </p:txBody>
      </p:sp>
      <p:sp>
        <p:nvSpPr>
          <p:cNvPr id="41" name="Textplatzhalter 37">
            <a:extLst>
              <a:ext uri="{FF2B5EF4-FFF2-40B4-BE49-F238E27FC236}">
                <a16:creationId xmlns:a16="http://schemas.microsoft.com/office/drawing/2014/main" id="{D2CF0F23-304F-4B6F-9E41-AB13FF661FB0}"/>
              </a:ext>
            </a:extLst>
          </p:cNvPr>
          <p:cNvSpPr>
            <a:spLocks noGrp="1"/>
          </p:cNvSpPr>
          <p:nvPr>
            <p:ph type="body" sz="quarter" idx="15" hasCustomPrompt="1"/>
          </p:nvPr>
        </p:nvSpPr>
        <p:spPr>
          <a:xfrm>
            <a:off x="550863" y="2420937"/>
            <a:ext cx="3703993" cy="1103801"/>
          </a:xfrm>
        </p:spPr>
        <p:txBody>
          <a:bodyPr tIns="0"/>
          <a:lstStyle>
            <a:lvl1pPr marL="0" indent="0">
              <a:lnSpc>
                <a:spcPts val="2700"/>
              </a:lnSpc>
              <a:spcBef>
                <a:spcPts val="0"/>
              </a:spcBef>
              <a:buNone/>
              <a:defRPr sz="2000" u="none" spc="0" baseline="0">
                <a:solidFill>
                  <a:schemeClr val="tx1"/>
                </a:solidFill>
              </a:defRPr>
            </a:lvl1pPr>
          </a:lstStyle>
          <a:p>
            <a:pPr lvl="0"/>
            <a:r>
              <a:rPr lang="de-DE" dirty="0"/>
              <a:t>Text (3 Zeilen)</a:t>
            </a:r>
            <a:endParaRPr lang="en-US" dirty="0"/>
          </a:p>
        </p:txBody>
      </p:sp>
      <p:sp>
        <p:nvSpPr>
          <p:cNvPr id="42" name="Textplatzhalter 37">
            <a:extLst>
              <a:ext uri="{FF2B5EF4-FFF2-40B4-BE49-F238E27FC236}">
                <a16:creationId xmlns:a16="http://schemas.microsoft.com/office/drawing/2014/main" id="{5FEAC3FE-586D-4DAB-B9CA-BC0C1C4200B4}"/>
              </a:ext>
            </a:extLst>
          </p:cNvPr>
          <p:cNvSpPr>
            <a:spLocks noGrp="1"/>
          </p:cNvSpPr>
          <p:nvPr>
            <p:ph type="body" sz="quarter" idx="16" hasCustomPrompt="1"/>
          </p:nvPr>
        </p:nvSpPr>
        <p:spPr>
          <a:xfrm>
            <a:off x="560607" y="4989025"/>
            <a:ext cx="1687294" cy="1068876"/>
          </a:xfrm>
        </p:spPr>
        <p:txBody>
          <a:bodyPr tIns="0" anchor="b" anchorCtr="0"/>
          <a:lstStyle>
            <a:lvl1pPr marL="0" indent="0">
              <a:lnSpc>
                <a:spcPts val="1100"/>
              </a:lnSpc>
              <a:spcBef>
                <a:spcPts val="0"/>
              </a:spcBef>
              <a:buNone/>
              <a:defRPr sz="1030" u="none" spc="0" baseline="0">
                <a:solidFill>
                  <a:schemeClr val="tx1"/>
                </a:solidFill>
              </a:defRPr>
            </a:lvl1pPr>
          </a:lstStyle>
          <a:p>
            <a:pPr lvl="0"/>
            <a:r>
              <a:rPr lang="de-DE" dirty="0"/>
              <a:t>Deklaration</a:t>
            </a:r>
            <a:endParaRPr lang="en-US" dirty="0"/>
          </a:p>
        </p:txBody>
      </p:sp>
      <p:sp>
        <p:nvSpPr>
          <p:cNvPr id="43" name="Textplatzhalter 37">
            <a:extLst>
              <a:ext uri="{FF2B5EF4-FFF2-40B4-BE49-F238E27FC236}">
                <a16:creationId xmlns:a16="http://schemas.microsoft.com/office/drawing/2014/main" id="{E27A891A-D94D-476C-9DB2-212C43D5D03A}"/>
              </a:ext>
            </a:extLst>
          </p:cNvPr>
          <p:cNvSpPr>
            <a:spLocks noGrp="1"/>
          </p:cNvSpPr>
          <p:nvPr>
            <p:ph type="body" sz="quarter" idx="17" hasCustomPrompt="1"/>
          </p:nvPr>
        </p:nvSpPr>
        <p:spPr>
          <a:xfrm>
            <a:off x="4800600" y="873126"/>
            <a:ext cx="1203987" cy="1066800"/>
          </a:xfrm>
        </p:spPr>
        <p:txBody>
          <a:bodyPr tIns="100800" anchor="t" anchorCtr="0"/>
          <a:lstStyle>
            <a:lvl1pPr marL="0" indent="0">
              <a:lnSpc>
                <a:spcPts val="1300"/>
              </a:lnSpc>
              <a:spcBef>
                <a:spcPts val="1200"/>
              </a:spcBef>
              <a:buNone/>
              <a:defRPr sz="1250" u="none" spc="0" baseline="0">
                <a:solidFill>
                  <a:schemeClr val="tx1"/>
                </a:solidFill>
              </a:defRPr>
            </a:lvl1pPr>
            <a:lvl2pPr marL="0" indent="0">
              <a:lnSpc>
                <a:spcPts val="1300"/>
              </a:lnSpc>
              <a:spcBef>
                <a:spcPts val="0"/>
              </a:spcBef>
              <a:buNone/>
              <a:defRPr sz="1250">
                <a:solidFill>
                  <a:schemeClr val="tx1"/>
                </a:solidFill>
                <a:latin typeface="+mj-lt"/>
              </a:defRPr>
            </a:lvl2pPr>
          </a:lstStyle>
          <a:p>
            <a:pPr lvl="0"/>
            <a:r>
              <a:rPr lang="de-DE" dirty="0"/>
              <a:t>Titel</a:t>
            </a:r>
          </a:p>
          <a:p>
            <a:pPr lvl="1"/>
            <a:r>
              <a:rPr lang="de-DE" dirty="0"/>
              <a:t>Preis</a:t>
            </a:r>
          </a:p>
        </p:txBody>
      </p:sp>
      <p:sp>
        <p:nvSpPr>
          <p:cNvPr id="26" name="Freeform 5">
            <a:extLst>
              <a:ext uri="{FF2B5EF4-FFF2-40B4-BE49-F238E27FC236}">
                <a16:creationId xmlns:a16="http://schemas.microsoft.com/office/drawing/2014/main" id="{D8BAB0EF-29A1-4A04-8811-6B847B1016BC}"/>
              </a:ext>
            </a:extLst>
          </p:cNvPr>
          <p:cNvSpPr>
            <a:spLocks/>
          </p:cNvSpPr>
          <p:nvPr userDrawn="1"/>
        </p:nvSpPr>
        <p:spPr bwMode="auto">
          <a:xfrm>
            <a:off x="6445994" y="0"/>
            <a:ext cx="5775690" cy="6862091"/>
          </a:xfrm>
          <a:custGeom>
            <a:avLst/>
            <a:gdLst>
              <a:gd name="T0" fmla="*/ 0 w 31927"/>
              <a:gd name="T1" fmla="*/ 0 h 36939"/>
              <a:gd name="T2" fmla="*/ 0 w 31927"/>
              <a:gd name="T3" fmla="*/ 34829 h 36939"/>
              <a:gd name="T4" fmla="*/ 31927 w 31927"/>
              <a:gd name="T5" fmla="*/ 36939 h 36939"/>
              <a:gd name="T6" fmla="*/ 31927 w 31927"/>
              <a:gd name="T7" fmla="*/ 11517 h 36939"/>
              <a:gd name="T8" fmla="*/ 24151 w 31927"/>
              <a:gd name="T9" fmla="*/ 10995 h 36939"/>
              <a:gd name="T10" fmla="*/ 24151 w 31927"/>
              <a:gd name="T11" fmla="*/ 4183 h 36939"/>
              <a:gd name="T12" fmla="*/ 31927 w 31927"/>
              <a:gd name="T13" fmla="*/ 3644 h 36939"/>
              <a:gd name="T14" fmla="*/ 31927 w 31927"/>
              <a:gd name="T15" fmla="*/ 0 h 36939"/>
              <a:gd name="T16" fmla="*/ 0 w 31927"/>
              <a:gd name="T17" fmla="*/ 0 h 36939"/>
              <a:gd name="connsiteX0" fmla="*/ 0 w 32075"/>
              <a:gd name="connsiteY0" fmla="*/ 0 h 38123"/>
              <a:gd name="connsiteX1" fmla="*/ 0 w 32075"/>
              <a:gd name="connsiteY1" fmla="*/ 34829 h 38123"/>
              <a:gd name="connsiteX2" fmla="*/ 32075 w 32075"/>
              <a:gd name="connsiteY2" fmla="*/ 38123 h 38123"/>
              <a:gd name="connsiteX3" fmla="*/ 31927 w 32075"/>
              <a:gd name="connsiteY3" fmla="*/ 11517 h 38123"/>
              <a:gd name="connsiteX4" fmla="*/ 24151 w 32075"/>
              <a:gd name="connsiteY4" fmla="*/ 10995 h 38123"/>
              <a:gd name="connsiteX5" fmla="*/ 24151 w 32075"/>
              <a:gd name="connsiteY5" fmla="*/ 4183 h 38123"/>
              <a:gd name="connsiteX6" fmla="*/ 31927 w 32075"/>
              <a:gd name="connsiteY6" fmla="*/ 3644 h 38123"/>
              <a:gd name="connsiteX7" fmla="*/ 31927 w 32075"/>
              <a:gd name="connsiteY7" fmla="*/ 0 h 38123"/>
              <a:gd name="connsiteX8" fmla="*/ 0 w 32075"/>
              <a:gd name="connsiteY8" fmla="*/ 0 h 38123"/>
              <a:gd name="connsiteX0" fmla="*/ 0 w 32075"/>
              <a:gd name="connsiteY0" fmla="*/ 0 h 38123"/>
              <a:gd name="connsiteX1" fmla="*/ 0 w 32075"/>
              <a:gd name="connsiteY1" fmla="*/ 34829 h 38123"/>
              <a:gd name="connsiteX2" fmla="*/ 32075 w 32075"/>
              <a:gd name="connsiteY2" fmla="*/ 38123 h 38123"/>
              <a:gd name="connsiteX3" fmla="*/ 31927 w 32075"/>
              <a:gd name="connsiteY3" fmla="*/ 11517 h 38123"/>
              <a:gd name="connsiteX4" fmla="*/ 24151 w 32075"/>
              <a:gd name="connsiteY4" fmla="*/ 10995 h 38123"/>
              <a:gd name="connsiteX5" fmla="*/ 31927 w 32075"/>
              <a:gd name="connsiteY5" fmla="*/ 3644 h 38123"/>
              <a:gd name="connsiteX6" fmla="*/ 31927 w 32075"/>
              <a:gd name="connsiteY6" fmla="*/ 0 h 38123"/>
              <a:gd name="connsiteX7" fmla="*/ 0 w 32075"/>
              <a:gd name="connsiteY7" fmla="*/ 0 h 38123"/>
              <a:gd name="connsiteX0" fmla="*/ 0 w 32075"/>
              <a:gd name="connsiteY0" fmla="*/ 0 h 38123"/>
              <a:gd name="connsiteX1" fmla="*/ 0 w 32075"/>
              <a:gd name="connsiteY1" fmla="*/ 34829 h 38123"/>
              <a:gd name="connsiteX2" fmla="*/ 32075 w 32075"/>
              <a:gd name="connsiteY2" fmla="*/ 38123 h 38123"/>
              <a:gd name="connsiteX3" fmla="*/ 31927 w 32075"/>
              <a:gd name="connsiteY3" fmla="*/ 11517 h 38123"/>
              <a:gd name="connsiteX4" fmla="*/ 24151 w 32075"/>
              <a:gd name="connsiteY4" fmla="*/ 10995 h 38123"/>
              <a:gd name="connsiteX5" fmla="*/ 31927 w 32075"/>
              <a:gd name="connsiteY5" fmla="*/ 3644 h 38123"/>
              <a:gd name="connsiteX6" fmla="*/ 31927 w 32075"/>
              <a:gd name="connsiteY6" fmla="*/ 0 h 38123"/>
              <a:gd name="connsiteX7" fmla="*/ 0 w 32075"/>
              <a:gd name="connsiteY7" fmla="*/ 0 h 38123"/>
              <a:gd name="connsiteX0" fmla="*/ 0 w 32075"/>
              <a:gd name="connsiteY0" fmla="*/ 0 h 38123"/>
              <a:gd name="connsiteX1" fmla="*/ 0 w 32075"/>
              <a:gd name="connsiteY1" fmla="*/ 34829 h 38123"/>
              <a:gd name="connsiteX2" fmla="*/ 32075 w 32075"/>
              <a:gd name="connsiteY2" fmla="*/ 38123 h 38123"/>
              <a:gd name="connsiteX3" fmla="*/ 31927 w 32075"/>
              <a:gd name="connsiteY3" fmla="*/ 11517 h 38123"/>
              <a:gd name="connsiteX4" fmla="*/ 31927 w 32075"/>
              <a:gd name="connsiteY4" fmla="*/ 3644 h 38123"/>
              <a:gd name="connsiteX5" fmla="*/ 31927 w 32075"/>
              <a:gd name="connsiteY5" fmla="*/ 0 h 38123"/>
              <a:gd name="connsiteX6" fmla="*/ 0 w 32075"/>
              <a:gd name="connsiteY6" fmla="*/ 0 h 38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75" h="38123">
                <a:moveTo>
                  <a:pt x="0" y="0"/>
                </a:moveTo>
                <a:lnTo>
                  <a:pt x="0" y="34829"/>
                </a:lnTo>
                <a:lnTo>
                  <a:pt x="32075" y="38123"/>
                </a:lnTo>
                <a:cubicBezTo>
                  <a:pt x="32026" y="29254"/>
                  <a:pt x="31976" y="20386"/>
                  <a:pt x="31927" y="11517"/>
                </a:cubicBezTo>
                <a:lnTo>
                  <a:pt x="31927" y="3644"/>
                </a:lnTo>
                <a:lnTo>
                  <a:pt x="31927" y="0"/>
                </a:lnTo>
                <a:lnTo>
                  <a:pt x="0" y="0"/>
                </a:lnTo>
                <a:close/>
              </a:path>
            </a:pathLst>
          </a:custGeom>
          <a:solidFill>
            <a:schemeClr val="accent2">
              <a:alpha val="33000"/>
            </a:schemeClr>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7" name="Bildplatzhalter 24">
            <a:extLst>
              <a:ext uri="{FF2B5EF4-FFF2-40B4-BE49-F238E27FC236}">
                <a16:creationId xmlns:a16="http://schemas.microsoft.com/office/drawing/2014/main" id="{34AC99DE-4C46-438A-8FE5-E7268A798E4C}"/>
              </a:ext>
            </a:extLst>
          </p:cNvPr>
          <p:cNvSpPr>
            <a:spLocks noGrp="1"/>
          </p:cNvSpPr>
          <p:nvPr>
            <p:ph type="pic" sz="quarter" idx="30"/>
          </p:nvPr>
        </p:nvSpPr>
        <p:spPr>
          <a:xfrm>
            <a:off x="8887963" y="3824585"/>
            <a:ext cx="3333721" cy="3039495"/>
          </a:xfrm>
          <a:custGeom>
            <a:avLst/>
            <a:gdLst>
              <a:gd name="connsiteX0" fmla="*/ 3315710 w 3315710"/>
              <a:gd name="connsiteY0" fmla="*/ 0 h 2915208"/>
              <a:gd name="connsiteX1" fmla="*/ 3315710 w 3315710"/>
              <a:gd name="connsiteY1" fmla="*/ 2915208 h 2915208"/>
              <a:gd name="connsiteX2" fmla="*/ 0 w 3315710"/>
              <a:gd name="connsiteY2" fmla="*/ 2696068 h 2915208"/>
              <a:gd name="connsiteX3" fmla="*/ 0 w 3315710"/>
              <a:gd name="connsiteY3" fmla="*/ 218960 h 2915208"/>
              <a:gd name="connsiteX0" fmla="*/ 3315710 w 3315710"/>
              <a:gd name="connsiteY0" fmla="*/ 0 h 3048373"/>
              <a:gd name="connsiteX1" fmla="*/ 3306832 w 3315710"/>
              <a:gd name="connsiteY1" fmla="*/ 3048373 h 3048373"/>
              <a:gd name="connsiteX2" fmla="*/ 0 w 3315710"/>
              <a:gd name="connsiteY2" fmla="*/ 2696068 h 3048373"/>
              <a:gd name="connsiteX3" fmla="*/ 0 w 3315710"/>
              <a:gd name="connsiteY3" fmla="*/ 218960 h 3048373"/>
              <a:gd name="connsiteX4" fmla="*/ 3315710 w 3315710"/>
              <a:gd name="connsiteY4" fmla="*/ 0 h 3048373"/>
              <a:gd name="connsiteX0" fmla="*/ 3315710 w 3333721"/>
              <a:gd name="connsiteY0" fmla="*/ 0 h 3039495"/>
              <a:gd name="connsiteX1" fmla="*/ 3333465 w 3333721"/>
              <a:gd name="connsiteY1" fmla="*/ 3039495 h 3039495"/>
              <a:gd name="connsiteX2" fmla="*/ 0 w 3333721"/>
              <a:gd name="connsiteY2" fmla="*/ 2696068 h 3039495"/>
              <a:gd name="connsiteX3" fmla="*/ 0 w 3333721"/>
              <a:gd name="connsiteY3" fmla="*/ 218960 h 3039495"/>
              <a:gd name="connsiteX4" fmla="*/ 3315710 w 3333721"/>
              <a:gd name="connsiteY4" fmla="*/ 0 h 3039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3721" h="3039495">
                <a:moveTo>
                  <a:pt x="3315710" y="0"/>
                </a:moveTo>
                <a:cubicBezTo>
                  <a:pt x="3312751" y="1016124"/>
                  <a:pt x="3336424" y="2023371"/>
                  <a:pt x="3333465" y="3039495"/>
                </a:cubicBezTo>
                <a:lnTo>
                  <a:pt x="0" y="2696068"/>
                </a:lnTo>
                <a:lnTo>
                  <a:pt x="0" y="218960"/>
                </a:lnTo>
                <a:lnTo>
                  <a:pt x="3315710" y="0"/>
                </a:lnTo>
                <a:close/>
              </a:path>
            </a:pathLst>
          </a:custGeom>
          <a:solidFill>
            <a:schemeClr val="bg1">
              <a:lumMod val="75000"/>
            </a:schemeClr>
          </a:solidFill>
        </p:spPr>
        <p:txBody>
          <a:bodyPr wrap="square">
            <a:noAutofit/>
          </a:bodyPr>
          <a:lstStyle>
            <a:lvl1pPr>
              <a:defRPr>
                <a:solidFill>
                  <a:schemeClr val="tx1"/>
                </a:solidFill>
              </a:defRPr>
            </a:lvl1pPr>
          </a:lstStyle>
          <a:p>
            <a:endParaRPr lang="en-US"/>
          </a:p>
        </p:txBody>
      </p:sp>
      <p:sp>
        <p:nvSpPr>
          <p:cNvPr id="28" name="Textplatzhalter 37">
            <a:extLst>
              <a:ext uri="{FF2B5EF4-FFF2-40B4-BE49-F238E27FC236}">
                <a16:creationId xmlns:a16="http://schemas.microsoft.com/office/drawing/2014/main" id="{B54D02BE-CD20-4BB8-A409-715843AB3028}"/>
              </a:ext>
            </a:extLst>
          </p:cNvPr>
          <p:cNvSpPr>
            <a:spLocks noGrp="1"/>
          </p:cNvSpPr>
          <p:nvPr>
            <p:ph type="body" sz="quarter" idx="31" hasCustomPrompt="1"/>
          </p:nvPr>
        </p:nvSpPr>
        <p:spPr>
          <a:xfrm>
            <a:off x="6739496" y="549274"/>
            <a:ext cx="3723481" cy="323851"/>
          </a:xfrm>
        </p:spPr>
        <p:txBody>
          <a:bodyPr tIns="18000"/>
          <a:lstStyle>
            <a:lvl1pPr marL="0" indent="0">
              <a:spcBef>
                <a:spcPts val="0"/>
              </a:spcBef>
              <a:buNone/>
              <a:defRPr sz="1300">
                <a:solidFill>
                  <a:schemeClr val="tx1"/>
                </a:solidFill>
              </a:defRPr>
            </a:lvl1pPr>
          </a:lstStyle>
          <a:p>
            <a:pPr lvl="0"/>
            <a:r>
              <a:rPr lang="de-DE" dirty="0"/>
              <a:t>Menü</a:t>
            </a:r>
            <a:endParaRPr lang="en-US" dirty="0"/>
          </a:p>
        </p:txBody>
      </p:sp>
      <p:sp>
        <p:nvSpPr>
          <p:cNvPr id="29" name="Textplatzhalter 37">
            <a:extLst>
              <a:ext uri="{FF2B5EF4-FFF2-40B4-BE49-F238E27FC236}">
                <a16:creationId xmlns:a16="http://schemas.microsoft.com/office/drawing/2014/main" id="{1F8659BA-67EE-4787-8544-DDC35FF704F8}"/>
              </a:ext>
            </a:extLst>
          </p:cNvPr>
          <p:cNvSpPr>
            <a:spLocks noGrp="1"/>
          </p:cNvSpPr>
          <p:nvPr>
            <p:ph type="body" sz="quarter" idx="32" hasCustomPrompt="1"/>
          </p:nvPr>
        </p:nvSpPr>
        <p:spPr>
          <a:xfrm>
            <a:off x="6739497" y="873126"/>
            <a:ext cx="3727448" cy="1417638"/>
          </a:xfrm>
        </p:spPr>
        <p:txBody>
          <a:bodyPr tIns="0"/>
          <a:lstStyle>
            <a:lvl1pPr marL="0" indent="0">
              <a:lnSpc>
                <a:spcPts val="5000"/>
              </a:lnSpc>
              <a:spcBef>
                <a:spcPts val="0"/>
              </a:spcBef>
              <a:buNone/>
              <a:defRPr sz="4000" u="sng" spc="-20" baseline="0">
                <a:solidFill>
                  <a:schemeClr val="tx1"/>
                </a:solidFill>
              </a:defRPr>
            </a:lvl1pPr>
          </a:lstStyle>
          <a:p>
            <a:pPr lvl="0"/>
            <a:r>
              <a:rPr lang="de-DE" dirty="0"/>
              <a:t>Titel </a:t>
            </a:r>
            <a:br>
              <a:rPr lang="de-DE" dirty="0"/>
            </a:br>
            <a:r>
              <a:rPr lang="de-DE" dirty="0"/>
              <a:t>(2 Zeilen)</a:t>
            </a:r>
            <a:endParaRPr lang="en-US" dirty="0"/>
          </a:p>
        </p:txBody>
      </p:sp>
      <p:sp>
        <p:nvSpPr>
          <p:cNvPr id="30" name="Textplatzhalter 37">
            <a:extLst>
              <a:ext uri="{FF2B5EF4-FFF2-40B4-BE49-F238E27FC236}">
                <a16:creationId xmlns:a16="http://schemas.microsoft.com/office/drawing/2014/main" id="{E47D0955-9B02-4D39-B117-37FEA0751904}"/>
              </a:ext>
            </a:extLst>
          </p:cNvPr>
          <p:cNvSpPr>
            <a:spLocks noGrp="1"/>
          </p:cNvSpPr>
          <p:nvPr>
            <p:ph type="body" sz="quarter" idx="33" hasCustomPrompt="1"/>
          </p:nvPr>
        </p:nvSpPr>
        <p:spPr>
          <a:xfrm>
            <a:off x="6739496" y="2420937"/>
            <a:ext cx="3703993" cy="1103801"/>
          </a:xfrm>
        </p:spPr>
        <p:txBody>
          <a:bodyPr tIns="0"/>
          <a:lstStyle>
            <a:lvl1pPr marL="0" indent="0">
              <a:lnSpc>
                <a:spcPts val="2700"/>
              </a:lnSpc>
              <a:spcBef>
                <a:spcPts val="0"/>
              </a:spcBef>
              <a:buNone/>
              <a:defRPr sz="2000" u="none" spc="0" baseline="0">
                <a:solidFill>
                  <a:schemeClr val="tx1"/>
                </a:solidFill>
              </a:defRPr>
            </a:lvl1pPr>
          </a:lstStyle>
          <a:p>
            <a:pPr lvl="0"/>
            <a:r>
              <a:rPr lang="de-DE" dirty="0"/>
              <a:t>Text (3 Zeilen)</a:t>
            </a:r>
            <a:endParaRPr lang="en-US" dirty="0"/>
          </a:p>
        </p:txBody>
      </p:sp>
      <p:sp>
        <p:nvSpPr>
          <p:cNvPr id="32" name="Textplatzhalter 37">
            <a:extLst>
              <a:ext uri="{FF2B5EF4-FFF2-40B4-BE49-F238E27FC236}">
                <a16:creationId xmlns:a16="http://schemas.microsoft.com/office/drawing/2014/main" id="{B2B0D8E6-4483-456C-83A0-BB8845389669}"/>
              </a:ext>
            </a:extLst>
          </p:cNvPr>
          <p:cNvSpPr>
            <a:spLocks noGrp="1"/>
          </p:cNvSpPr>
          <p:nvPr>
            <p:ph type="body" sz="quarter" idx="34" hasCustomPrompt="1"/>
          </p:nvPr>
        </p:nvSpPr>
        <p:spPr>
          <a:xfrm>
            <a:off x="6749240" y="4989025"/>
            <a:ext cx="1687294" cy="1068876"/>
          </a:xfrm>
        </p:spPr>
        <p:txBody>
          <a:bodyPr tIns="0" anchor="b" anchorCtr="0"/>
          <a:lstStyle>
            <a:lvl1pPr marL="0" indent="0">
              <a:lnSpc>
                <a:spcPts val="1100"/>
              </a:lnSpc>
              <a:spcBef>
                <a:spcPts val="0"/>
              </a:spcBef>
              <a:buNone/>
              <a:defRPr sz="1030" u="none" spc="0" baseline="0">
                <a:solidFill>
                  <a:schemeClr val="tx1"/>
                </a:solidFill>
              </a:defRPr>
            </a:lvl1pPr>
          </a:lstStyle>
          <a:p>
            <a:pPr lvl="0"/>
            <a:r>
              <a:rPr lang="de-DE" dirty="0"/>
              <a:t>Deklaration</a:t>
            </a:r>
            <a:endParaRPr lang="en-US" dirty="0"/>
          </a:p>
        </p:txBody>
      </p:sp>
      <p:sp>
        <p:nvSpPr>
          <p:cNvPr id="33" name="Textplatzhalter 37">
            <a:extLst>
              <a:ext uri="{FF2B5EF4-FFF2-40B4-BE49-F238E27FC236}">
                <a16:creationId xmlns:a16="http://schemas.microsoft.com/office/drawing/2014/main" id="{6B7CADC3-B225-4CAB-9112-73B58303E45A}"/>
              </a:ext>
            </a:extLst>
          </p:cNvPr>
          <p:cNvSpPr>
            <a:spLocks noGrp="1"/>
          </p:cNvSpPr>
          <p:nvPr>
            <p:ph type="body" sz="quarter" idx="35" hasCustomPrompt="1"/>
          </p:nvPr>
        </p:nvSpPr>
        <p:spPr>
          <a:xfrm>
            <a:off x="10989233" y="873126"/>
            <a:ext cx="1203987" cy="1066800"/>
          </a:xfrm>
        </p:spPr>
        <p:txBody>
          <a:bodyPr tIns="100800" anchor="t" anchorCtr="0"/>
          <a:lstStyle>
            <a:lvl1pPr marL="0" indent="0">
              <a:lnSpc>
                <a:spcPts val="1300"/>
              </a:lnSpc>
              <a:spcBef>
                <a:spcPts val="1200"/>
              </a:spcBef>
              <a:buNone/>
              <a:defRPr sz="1250" u="none" spc="0" baseline="0">
                <a:solidFill>
                  <a:schemeClr val="tx1"/>
                </a:solidFill>
              </a:defRPr>
            </a:lvl1pPr>
            <a:lvl2pPr marL="0" indent="0">
              <a:lnSpc>
                <a:spcPts val="1300"/>
              </a:lnSpc>
              <a:spcBef>
                <a:spcPts val="0"/>
              </a:spcBef>
              <a:buNone/>
              <a:defRPr sz="1250">
                <a:solidFill>
                  <a:schemeClr val="tx1"/>
                </a:solidFill>
                <a:latin typeface="+mj-lt"/>
              </a:defRPr>
            </a:lvl2pPr>
          </a:lstStyle>
          <a:p>
            <a:pPr lvl="0"/>
            <a:r>
              <a:rPr lang="de-DE" dirty="0"/>
              <a:t>Titel</a:t>
            </a:r>
          </a:p>
          <a:p>
            <a:pPr lvl="1"/>
            <a:r>
              <a:rPr lang="de-DE" dirty="0"/>
              <a:t>Preis</a:t>
            </a:r>
          </a:p>
        </p:txBody>
      </p:sp>
    </p:spTree>
    <p:extLst>
      <p:ext uri="{BB962C8B-B14F-4D97-AF65-F5344CB8AC3E}">
        <p14:creationId xmlns:p14="http://schemas.microsoft.com/office/powerpoint/2010/main" val="1068052386"/>
      </p:ext>
    </p:extLst>
  </p:cSld>
  <p:clrMapOvr>
    <a:masterClrMapping/>
  </p:clrMapOvr>
  <p:extLst>
    <p:ext uri="{DCECCB84-F9BA-43D5-87BE-67443E8EF086}">
      <p15:sldGuideLst xmlns:p15="http://schemas.microsoft.com/office/powerpoint/2012/main">
        <p15:guide id="1" pos="347">
          <p15:clr>
            <a:srgbClr val="FBAE40"/>
          </p15:clr>
        </p15:guide>
        <p15:guide id="2" orient="horz" pos="346">
          <p15:clr>
            <a:srgbClr val="FBAE40"/>
          </p15:clr>
        </p15:guide>
        <p15:guide id="3" orient="horz" pos="550">
          <p15:clr>
            <a:srgbClr val="FBAE40"/>
          </p15:clr>
        </p15:guide>
        <p15:guide id="4" orient="horz" pos="1525">
          <p15:clr>
            <a:srgbClr val="9FCC3B"/>
          </p15:clr>
        </p15:guide>
        <p15:guide id="5" orient="horz" pos="3816">
          <p15:clr>
            <a:srgbClr val="9FCC3B"/>
          </p15:clr>
        </p15:guide>
        <p15:guide id="6" pos="3024">
          <p15:clr>
            <a:srgbClr val="FBAE40"/>
          </p15:clr>
        </p15:guide>
        <p15:guide id="7" pos="4089">
          <p15:clr>
            <a:srgbClr val="FBAE40"/>
          </p15:clr>
        </p15:guide>
        <p15:guide id="8" orient="horz" pos="1366">
          <p15:clr>
            <a:srgbClr val="C35EA4"/>
          </p15:clr>
        </p15:guide>
        <p15:guide id="9" pos="6675">
          <p15:clr>
            <a:srgbClr val="FBAE40"/>
          </p15:clr>
        </p15:guide>
        <p15:guide id="10" pos="5790">
          <p15:clr>
            <a:srgbClr val="FBAE40"/>
          </p15:clr>
        </p15:guide>
        <p15:guide id="11" orient="horz" pos="2500">
          <p15:clr>
            <a:srgbClr val="5ACBF0"/>
          </p15:clr>
        </p15:guide>
        <p15:guide id="12" orient="horz" pos="3498">
          <p15:clr>
            <a:srgbClr val="5ACBF0"/>
          </p15:clr>
        </p15:guide>
        <p15:guide id="13" orient="horz" pos="2704">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BB907FC-8EEA-4706-98EB-1F20D0D83E28}"/>
              </a:ext>
            </a:extLst>
          </p:cNvPr>
          <p:cNvSpPr>
            <a:spLocks noGrp="1"/>
          </p:cNvSpPr>
          <p:nvPr>
            <p:ph type="title"/>
          </p:nvPr>
        </p:nvSpPr>
        <p:spPr>
          <a:xfrm>
            <a:off x="838200" y="365125"/>
            <a:ext cx="10515600" cy="1325563"/>
          </a:xfrm>
          <a:prstGeom prst="rect">
            <a:avLst/>
          </a:prstGeom>
        </p:spPr>
        <p:txBody>
          <a:bodyPr vert="horz" lIns="0" tIns="0" rIns="0" bIns="0" rtlCol="0" anchor="t" anchorCtr="0">
            <a:noAutofit/>
          </a:bodyPr>
          <a:lstStyle/>
          <a:p>
            <a:r>
              <a:rPr lang="de-CH" dirty="0"/>
              <a:t>Mastertitelformat bearbeiten</a:t>
            </a:r>
          </a:p>
        </p:txBody>
      </p:sp>
      <p:sp>
        <p:nvSpPr>
          <p:cNvPr id="3" name="Textplatzhalter 2">
            <a:extLst>
              <a:ext uri="{FF2B5EF4-FFF2-40B4-BE49-F238E27FC236}">
                <a16:creationId xmlns:a16="http://schemas.microsoft.com/office/drawing/2014/main" id="{CBCB51EB-182E-4020-8D86-3EF8848E6CB1}"/>
              </a:ext>
            </a:extLst>
          </p:cNvPr>
          <p:cNvSpPr>
            <a:spLocks noGrp="1"/>
          </p:cNvSpPr>
          <p:nvPr>
            <p:ph type="body" idx="1"/>
          </p:nvPr>
        </p:nvSpPr>
        <p:spPr>
          <a:xfrm>
            <a:off x="838200" y="1825625"/>
            <a:ext cx="10515600" cy="4351338"/>
          </a:xfrm>
          <a:prstGeom prst="rect">
            <a:avLst/>
          </a:prstGeom>
        </p:spPr>
        <p:txBody>
          <a:bodyPr vert="horz" lIns="0" tIns="0" rIns="0" bIns="0" rtlCol="0">
            <a:noAutofit/>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CH" dirty="0"/>
          </a:p>
        </p:txBody>
      </p:sp>
      <p:sp>
        <p:nvSpPr>
          <p:cNvPr id="4" name="Datumsplatzhalter 3">
            <a:extLst>
              <a:ext uri="{FF2B5EF4-FFF2-40B4-BE49-F238E27FC236}">
                <a16:creationId xmlns:a16="http://schemas.microsoft.com/office/drawing/2014/main" id="{86B66F5F-246B-41C3-A7EF-74B5848C435E}"/>
              </a:ext>
            </a:extLst>
          </p:cNvPr>
          <p:cNvSpPr>
            <a:spLocks noGrp="1"/>
          </p:cNvSpPr>
          <p:nvPr>
            <p:ph type="dt" sz="half" idx="2"/>
          </p:nvPr>
        </p:nvSpPr>
        <p:spPr>
          <a:xfrm>
            <a:off x="838200" y="6356350"/>
            <a:ext cx="2743200" cy="365125"/>
          </a:xfrm>
          <a:prstGeom prst="rect">
            <a:avLst/>
          </a:prstGeom>
        </p:spPr>
        <p:txBody>
          <a:bodyPr vert="horz" lIns="0" tIns="0" rIns="0" bIns="0" rtlCol="0" anchor="t" anchorCtr="0"/>
          <a:lstStyle>
            <a:lvl1pPr algn="l">
              <a:defRPr sz="1200">
                <a:solidFill>
                  <a:schemeClr val="tx1">
                    <a:tint val="75000"/>
                  </a:schemeClr>
                </a:solidFill>
              </a:defRPr>
            </a:lvl1pPr>
          </a:lstStyle>
          <a:p>
            <a:fld id="{FD97C2BF-0D73-46B2-956F-BB1B0182E8C4}" type="datetimeFigureOut">
              <a:rPr lang="de-CH" smtClean="0"/>
              <a:t>25.03.2024</a:t>
            </a:fld>
            <a:endParaRPr lang="de-CH" dirty="0"/>
          </a:p>
        </p:txBody>
      </p:sp>
      <p:sp>
        <p:nvSpPr>
          <p:cNvPr id="5" name="Fußzeilenplatzhalter 4">
            <a:extLst>
              <a:ext uri="{FF2B5EF4-FFF2-40B4-BE49-F238E27FC236}">
                <a16:creationId xmlns:a16="http://schemas.microsoft.com/office/drawing/2014/main" id="{BA7469D3-D758-4D66-B52B-335D0B004E98}"/>
              </a:ext>
            </a:extLst>
          </p:cNvPr>
          <p:cNvSpPr>
            <a:spLocks noGrp="1"/>
          </p:cNvSpPr>
          <p:nvPr>
            <p:ph type="ftr" sz="quarter" idx="3"/>
          </p:nvPr>
        </p:nvSpPr>
        <p:spPr>
          <a:xfrm>
            <a:off x="4038600" y="6356350"/>
            <a:ext cx="4114800" cy="365125"/>
          </a:xfrm>
          <a:prstGeom prst="rect">
            <a:avLst/>
          </a:prstGeom>
        </p:spPr>
        <p:txBody>
          <a:bodyPr vert="horz" lIns="0" tIns="0" rIns="0" bIns="0" rtlCol="0" anchor="t" anchorCtr="0"/>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B6B6E1BC-0BF1-4586-8DE0-316908CCD9C2}"/>
              </a:ext>
            </a:extLst>
          </p:cNvPr>
          <p:cNvSpPr>
            <a:spLocks noGrp="1"/>
          </p:cNvSpPr>
          <p:nvPr>
            <p:ph type="sldNum" sz="quarter" idx="4"/>
          </p:nvPr>
        </p:nvSpPr>
        <p:spPr>
          <a:xfrm>
            <a:off x="8610600" y="6356350"/>
            <a:ext cx="2743200" cy="365125"/>
          </a:xfrm>
          <a:prstGeom prst="rect">
            <a:avLst/>
          </a:prstGeom>
        </p:spPr>
        <p:txBody>
          <a:bodyPr vert="horz" lIns="0" tIns="0" rIns="0" bIns="0" rtlCol="0" anchor="t" anchorCtr="0"/>
          <a:lstStyle>
            <a:lvl1pPr algn="r">
              <a:defRPr sz="1200">
                <a:solidFill>
                  <a:schemeClr val="tx1">
                    <a:tint val="75000"/>
                  </a:schemeClr>
                </a:solidFill>
              </a:defRPr>
            </a:lvl1pPr>
          </a:lstStyle>
          <a:p>
            <a:fld id="{0A6ABA92-B65E-42F5-BB28-73DA50746AED}" type="slidenum">
              <a:rPr lang="de-CH" smtClean="0"/>
              <a:t>‹Nr.›</a:t>
            </a:fld>
            <a:endParaRPr lang="de-CH" dirty="0"/>
          </a:p>
        </p:txBody>
      </p:sp>
    </p:spTree>
    <p:extLst>
      <p:ext uri="{BB962C8B-B14F-4D97-AF65-F5344CB8AC3E}">
        <p14:creationId xmlns:p14="http://schemas.microsoft.com/office/powerpoint/2010/main" val="2261252635"/>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4" r:id="rId4"/>
  </p:sldLayoutIdLst>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56D5F51-0B4E-DCFE-FC4F-9012E83A8851}"/>
              </a:ext>
            </a:extLst>
          </p:cNvPr>
          <p:cNvSpPr>
            <a:spLocks noGrp="1"/>
          </p:cNvSpPr>
          <p:nvPr>
            <p:ph type="body" sz="quarter" idx="11"/>
          </p:nvPr>
        </p:nvSpPr>
        <p:spPr>
          <a:xfrm>
            <a:off x="341658" y="6381750"/>
            <a:ext cx="11449050" cy="470736"/>
          </a:xfrm>
        </p:spPr>
        <p:txBody>
          <a:bodyPr/>
          <a:lstStyle/>
          <a:p>
            <a:r>
              <a:rPr lang="de-DE" sz="900" dirty="0">
                <a:latin typeface="+mj-lt"/>
              </a:rPr>
              <a:t>Alle Menüs inkl. Suppe oder Salat und 3dl Menügetränk. (alle Preise inkl. 8.1%MwSt.)</a:t>
            </a:r>
          </a:p>
          <a:p>
            <a:r>
              <a:rPr lang="de-DE" dirty="0"/>
              <a:t>Wir verwenden nur Schweizer Fleisch. Abweichungen werden deklariert. Wir verarbeiten allergieauslösende Lebensmittel wie Sellerie, Hühnerei, Milchprodukte, Nüsse, Fisch und Früchte in den Küchen. Bei Unklarheiten wenden Sie sich bitte an die Buffet- oder Servicemitarbeitenden. *kann mit Hormonen, Antibiotika und / oder anderen antimikrobiellen Leistungsförderern erzeugt worden sein. CHE-105.971.584 MWST (Änderungen vorbehalten) </a:t>
            </a:r>
            <a:endParaRPr lang="en-US" dirty="0"/>
          </a:p>
          <a:p>
            <a:endParaRPr lang="de-CH" dirty="0"/>
          </a:p>
        </p:txBody>
      </p:sp>
      <p:graphicFrame>
        <p:nvGraphicFramePr>
          <p:cNvPr id="5" name="Tabelle 5">
            <a:extLst>
              <a:ext uri="{FF2B5EF4-FFF2-40B4-BE49-F238E27FC236}">
                <a16:creationId xmlns:a16="http://schemas.microsoft.com/office/drawing/2014/main" id="{94291B87-2572-EFEC-F03A-D8B4D46A81A3}"/>
              </a:ext>
            </a:extLst>
          </p:cNvPr>
          <p:cNvGraphicFramePr>
            <a:graphicFrameLocks noGrp="1"/>
          </p:cNvGraphicFramePr>
          <p:nvPr>
            <p:extLst>
              <p:ext uri="{D42A27DB-BD31-4B8C-83A1-F6EECF244321}">
                <p14:modId xmlns:p14="http://schemas.microsoft.com/office/powerpoint/2010/main" val="3829375006"/>
              </p:ext>
            </p:extLst>
          </p:nvPr>
        </p:nvGraphicFramePr>
        <p:xfrm>
          <a:off x="1852956" y="752881"/>
          <a:ext cx="9937752" cy="512953"/>
        </p:xfrm>
        <a:graphic>
          <a:graphicData uri="http://schemas.openxmlformats.org/drawingml/2006/table">
            <a:tbl>
              <a:tblPr firstRow="1" bandRow="1">
                <a:tableStyleId>{2D5ABB26-0587-4C30-8999-92F81FD0307C}</a:tableStyleId>
              </a:tblPr>
              <a:tblGrid>
                <a:gridCol w="1322387">
                  <a:extLst>
                    <a:ext uri="{9D8B030D-6E8A-4147-A177-3AD203B41FA5}">
                      <a16:colId xmlns:a16="http://schemas.microsoft.com/office/drawing/2014/main" val="2252343163"/>
                    </a:ext>
                  </a:extLst>
                </a:gridCol>
                <a:gridCol w="988218">
                  <a:extLst>
                    <a:ext uri="{9D8B030D-6E8A-4147-A177-3AD203B41FA5}">
                      <a16:colId xmlns:a16="http://schemas.microsoft.com/office/drawing/2014/main" val="1641629350"/>
                    </a:ext>
                  </a:extLst>
                </a:gridCol>
                <a:gridCol w="214313">
                  <a:extLst>
                    <a:ext uri="{9D8B030D-6E8A-4147-A177-3AD203B41FA5}">
                      <a16:colId xmlns:a16="http://schemas.microsoft.com/office/drawing/2014/main" val="1758615102"/>
                    </a:ext>
                  </a:extLst>
                </a:gridCol>
                <a:gridCol w="1345406">
                  <a:extLst>
                    <a:ext uri="{9D8B030D-6E8A-4147-A177-3AD203B41FA5}">
                      <a16:colId xmlns:a16="http://schemas.microsoft.com/office/drawing/2014/main" val="3839199524"/>
                    </a:ext>
                  </a:extLst>
                </a:gridCol>
                <a:gridCol w="1011842">
                  <a:extLst>
                    <a:ext uri="{9D8B030D-6E8A-4147-A177-3AD203B41FA5}">
                      <a16:colId xmlns:a16="http://schemas.microsoft.com/office/drawing/2014/main" val="2390160850"/>
                    </a:ext>
                  </a:extLst>
                </a:gridCol>
                <a:gridCol w="197833">
                  <a:extLst>
                    <a:ext uri="{9D8B030D-6E8A-4147-A177-3AD203B41FA5}">
                      <a16:colId xmlns:a16="http://schemas.microsoft.com/office/drawing/2014/main" val="465494917"/>
                    </a:ext>
                  </a:extLst>
                </a:gridCol>
                <a:gridCol w="1109663">
                  <a:extLst>
                    <a:ext uri="{9D8B030D-6E8A-4147-A177-3AD203B41FA5}">
                      <a16:colId xmlns:a16="http://schemas.microsoft.com/office/drawing/2014/main" val="4181168840"/>
                    </a:ext>
                  </a:extLst>
                </a:gridCol>
                <a:gridCol w="1190625">
                  <a:extLst>
                    <a:ext uri="{9D8B030D-6E8A-4147-A177-3AD203B41FA5}">
                      <a16:colId xmlns:a16="http://schemas.microsoft.com/office/drawing/2014/main" val="353059321"/>
                    </a:ext>
                  </a:extLst>
                </a:gridCol>
                <a:gridCol w="223837">
                  <a:extLst>
                    <a:ext uri="{9D8B030D-6E8A-4147-A177-3AD203B41FA5}">
                      <a16:colId xmlns:a16="http://schemas.microsoft.com/office/drawing/2014/main" val="2982389864"/>
                    </a:ext>
                  </a:extLst>
                </a:gridCol>
                <a:gridCol w="1466850">
                  <a:extLst>
                    <a:ext uri="{9D8B030D-6E8A-4147-A177-3AD203B41FA5}">
                      <a16:colId xmlns:a16="http://schemas.microsoft.com/office/drawing/2014/main" val="520901005"/>
                    </a:ext>
                  </a:extLst>
                </a:gridCol>
                <a:gridCol w="866778">
                  <a:extLst>
                    <a:ext uri="{9D8B030D-6E8A-4147-A177-3AD203B41FA5}">
                      <a16:colId xmlns:a16="http://schemas.microsoft.com/office/drawing/2014/main" val="3552491916"/>
                    </a:ext>
                  </a:extLst>
                </a:gridCol>
              </a:tblGrid>
              <a:tr h="324979">
                <a:tc>
                  <a:txBody>
                    <a:bodyPr/>
                    <a:lstStyle/>
                    <a:p>
                      <a:pPr>
                        <a:lnSpc>
                          <a:spcPts val="2100"/>
                        </a:lnSpc>
                      </a:pPr>
                      <a:r>
                        <a:rPr lang="en-US" sz="1600" dirty="0" err="1">
                          <a:solidFill>
                            <a:schemeClr val="tx1"/>
                          </a:solidFill>
                          <a:latin typeface="+mj-lt"/>
                        </a:rPr>
                        <a:t>Vegimenü</a:t>
                      </a:r>
                      <a:endParaRPr lang="en-US" sz="1600" dirty="0">
                        <a:solidFill>
                          <a:schemeClr val="tx1"/>
                        </a:solidFill>
                        <a:latin typeface="+mj-lt"/>
                      </a:endParaRPr>
                    </a:p>
                    <a:p>
                      <a:pPr>
                        <a:lnSpc>
                          <a:spcPts val="2100"/>
                        </a:lnSpc>
                      </a:pPr>
                      <a:r>
                        <a:rPr lang="en-US" sz="1400" dirty="0">
                          <a:solidFill>
                            <a:schemeClr val="tx1"/>
                          </a:solidFill>
                          <a:latin typeface="+mj-lt"/>
                        </a:rPr>
                        <a:t>CHF 16.00</a:t>
                      </a:r>
                    </a:p>
                  </a:txBody>
                  <a:tcPr marL="0" marR="0" marT="0" marB="0"/>
                </a:tc>
                <a:tc>
                  <a:txBody>
                    <a:bodyPr/>
                    <a:lstStyle/>
                    <a:p>
                      <a:pPr algn="r">
                        <a:lnSpc>
                          <a:spcPts val="1000"/>
                        </a:lnSpc>
                      </a:pPr>
                      <a:endParaRPr lang="en-US" sz="750" dirty="0">
                        <a:solidFill>
                          <a:schemeClr val="tx1"/>
                        </a:solidFill>
                        <a:latin typeface="+mj-lt"/>
                      </a:endParaRPr>
                    </a:p>
                  </a:txBody>
                  <a:tcPr marL="0" marR="0" marT="0" marB="0" anchor="ctr"/>
                </a:tc>
                <a:tc>
                  <a:txBody>
                    <a:bodyPr/>
                    <a:lstStyle/>
                    <a:p>
                      <a:endParaRPr lang="en-US" sz="1000" dirty="0">
                        <a:solidFill>
                          <a:schemeClr val="tx1"/>
                        </a:solidFill>
                      </a:endParaRPr>
                    </a:p>
                  </a:txBody>
                  <a:tcPr marL="0" marR="0" marT="0" marB="0"/>
                </a:tc>
                <a:tc>
                  <a:txBody>
                    <a:bodyPr/>
                    <a:lstStyle/>
                    <a:p>
                      <a:pPr>
                        <a:lnSpc>
                          <a:spcPts val="2100"/>
                        </a:lnSpc>
                      </a:pPr>
                      <a:r>
                        <a:rPr lang="en-US" sz="1600" dirty="0" err="1">
                          <a:solidFill>
                            <a:schemeClr val="tx1"/>
                          </a:solidFill>
                          <a:latin typeface="+mj-lt"/>
                        </a:rPr>
                        <a:t>Tagesmenü</a:t>
                      </a:r>
                      <a:endParaRPr lang="en-US" sz="1600" dirty="0">
                        <a:solidFill>
                          <a:schemeClr val="tx1"/>
                        </a:solidFill>
                        <a:latin typeface="+mj-lt"/>
                      </a:endParaRPr>
                    </a:p>
                    <a:p>
                      <a:pPr>
                        <a:lnSpc>
                          <a:spcPts val="2100"/>
                        </a:lnSpc>
                      </a:pPr>
                      <a:r>
                        <a:rPr lang="en-US" sz="1400" dirty="0">
                          <a:solidFill>
                            <a:schemeClr val="tx1"/>
                          </a:solidFill>
                          <a:latin typeface="+mj-lt"/>
                        </a:rPr>
                        <a:t>CHF 16.00</a:t>
                      </a:r>
                    </a:p>
                  </a:txBody>
                  <a:tcPr marL="0" marR="0" marT="0" marB="0"/>
                </a:tc>
                <a:tc>
                  <a:txBody>
                    <a:bodyPr/>
                    <a:lstStyle/>
                    <a:p>
                      <a:pPr algn="r">
                        <a:lnSpc>
                          <a:spcPts val="1000"/>
                        </a:lnSpc>
                      </a:pPr>
                      <a:endParaRPr lang="en-US" sz="750" kern="1200" dirty="0">
                        <a:solidFill>
                          <a:schemeClr val="tx1"/>
                        </a:solidFill>
                        <a:latin typeface="+mj-lt"/>
                        <a:ea typeface="+mn-ea"/>
                        <a:cs typeface="+mn-cs"/>
                      </a:endParaRPr>
                    </a:p>
                  </a:txBody>
                  <a:tcPr marL="0" marR="0" marT="0" marB="0" anchor="ctr"/>
                </a:tc>
                <a:tc>
                  <a:txBody>
                    <a:bodyPr/>
                    <a:lstStyle/>
                    <a:p>
                      <a:endParaRPr lang="en-US" sz="1000" dirty="0">
                        <a:solidFill>
                          <a:schemeClr val="tx1"/>
                        </a:solidFill>
                      </a:endParaRPr>
                    </a:p>
                  </a:txBody>
                  <a:tcPr marL="0" marR="0" marT="0" marB="0"/>
                </a:tc>
                <a:tc>
                  <a:txBody>
                    <a:bodyPr/>
                    <a:lstStyle/>
                    <a:p>
                      <a:pPr>
                        <a:lnSpc>
                          <a:spcPts val="2100"/>
                        </a:lnSpc>
                      </a:pPr>
                      <a:r>
                        <a:rPr lang="en-US" sz="1600" dirty="0" err="1">
                          <a:solidFill>
                            <a:schemeClr val="tx1"/>
                          </a:solidFill>
                          <a:latin typeface="+mj-lt"/>
                        </a:rPr>
                        <a:t>Hitmenü</a:t>
                      </a:r>
                      <a:endParaRPr lang="en-US" sz="1600" dirty="0">
                        <a:solidFill>
                          <a:schemeClr val="tx1"/>
                        </a:solidFill>
                        <a:latin typeface="+mj-lt"/>
                      </a:endParaRPr>
                    </a:p>
                    <a:p>
                      <a:pPr>
                        <a:lnSpc>
                          <a:spcPts val="2100"/>
                        </a:lnSpc>
                      </a:pPr>
                      <a:r>
                        <a:rPr lang="en-US" sz="1400" dirty="0" err="1">
                          <a:solidFill>
                            <a:schemeClr val="tx1"/>
                          </a:solidFill>
                          <a:latin typeface="+mj-lt"/>
                        </a:rPr>
                        <a:t>Tagespreis</a:t>
                      </a:r>
                      <a:endParaRPr lang="en-US" sz="1400" dirty="0">
                        <a:solidFill>
                          <a:schemeClr val="tx1"/>
                        </a:solidFill>
                        <a:latin typeface="+mj-lt"/>
                      </a:endParaRPr>
                    </a:p>
                  </a:txBody>
                  <a:tcPr marL="0" marR="0" marT="0" marB="0"/>
                </a:tc>
                <a:tc>
                  <a:txBody>
                    <a:bodyPr/>
                    <a:lstStyle/>
                    <a:p>
                      <a:pPr algn="r">
                        <a:lnSpc>
                          <a:spcPts val="1000"/>
                        </a:lnSpc>
                      </a:pPr>
                      <a:endParaRPr lang="en-US" sz="750" kern="1200" dirty="0">
                        <a:solidFill>
                          <a:schemeClr val="tx1"/>
                        </a:solidFill>
                        <a:latin typeface="+mn-lt"/>
                        <a:ea typeface="+mn-ea"/>
                        <a:cs typeface="+mn-cs"/>
                      </a:endParaRPr>
                    </a:p>
                  </a:txBody>
                  <a:tcPr marL="0" marR="0" marT="0" marB="0" anchor="ctr"/>
                </a:tc>
                <a:tc>
                  <a:txBody>
                    <a:bodyPr/>
                    <a:lstStyle/>
                    <a:p>
                      <a:endParaRPr lang="en-US" sz="1000" dirty="0">
                        <a:solidFill>
                          <a:schemeClr val="tx1"/>
                        </a:solidFill>
                      </a:endParaRPr>
                    </a:p>
                  </a:txBody>
                  <a:tcPr marL="0" marR="0" marT="0" marB="0"/>
                </a:tc>
                <a:tc>
                  <a:txBody>
                    <a:bodyPr/>
                    <a:lstStyle/>
                    <a:p>
                      <a:pPr>
                        <a:lnSpc>
                          <a:spcPts val="2100"/>
                        </a:lnSpc>
                      </a:pPr>
                      <a:r>
                        <a:rPr lang="en-US" sz="1600" dirty="0" err="1">
                          <a:solidFill>
                            <a:schemeClr val="tx1"/>
                          </a:solidFill>
                          <a:latin typeface="+mj-lt"/>
                        </a:rPr>
                        <a:t>Angebote</a:t>
                      </a:r>
                      <a:endParaRPr lang="en-US" sz="1600" dirty="0">
                        <a:solidFill>
                          <a:schemeClr val="tx1"/>
                        </a:solidFill>
                        <a:latin typeface="+mj-lt"/>
                      </a:endParaRPr>
                    </a:p>
                  </a:txBody>
                  <a:tcPr marL="0" marR="0" marT="0" marB="0"/>
                </a:tc>
                <a:tc>
                  <a:txBody>
                    <a:bodyPr/>
                    <a:lstStyle/>
                    <a:p>
                      <a:pPr algn="r">
                        <a:lnSpc>
                          <a:spcPts val="1000"/>
                        </a:lnSpc>
                      </a:pPr>
                      <a:endParaRPr lang="en-US" sz="750" kern="1200" dirty="0">
                        <a:solidFill>
                          <a:schemeClr val="tx1"/>
                        </a:solidFill>
                        <a:latin typeface="+mj-lt"/>
                        <a:ea typeface="+mn-ea"/>
                        <a:cs typeface="+mn-cs"/>
                      </a:endParaRPr>
                    </a:p>
                  </a:txBody>
                  <a:tcPr marL="0" marR="0" marT="0" marB="0" anchor="ctr"/>
                </a:tc>
                <a:extLst>
                  <a:ext uri="{0D108BD9-81ED-4DB2-BD59-A6C34878D82A}">
                    <a16:rowId xmlns:a16="http://schemas.microsoft.com/office/drawing/2014/main" val="3379365155"/>
                  </a:ext>
                </a:extLst>
              </a:tr>
            </a:tbl>
          </a:graphicData>
        </a:graphic>
      </p:graphicFrame>
      <p:graphicFrame>
        <p:nvGraphicFramePr>
          <p:cNvPr id="6" name="Tabelle 6">
            <a:extLst>
              <a:ext uri="{FF2B5EF4-FFF2-40B4-BE49-F238E27FC236}">
                <a16:creationId xmlns:a16="http://schemas.microsoft.com/office/drawing/2014/main" id="{E17966E5-1662-AB89-3AAF-B02054C1AA20}"/>
              </a:ext>
            </a:extLst>
          </p:cNvPr>
          <p:cNvGraphicFramePr>
            <a:graphicFrameLocks noGrp="1"/>
          </p:cNvGraphicFramePr>
          <p:nvPr>
            <p:extLst>
              <p:ext uri="{D42A27DB-BD31-4B8C-83A1-F6EECF244321}">
                <p14:modId xmlns:p14="http://schemas.microsoft.com/office/powerpoint/2010/main" val="2771771703"/>
              </p:ext>
            </p:extLst>
          </p:nvPr>
        </p:nvGraphicFramePr>
        <p:xfrm>
          <a:off x="371475" y="1452622"/>
          <a:ext cx="11449050" cy="5280660"/>
        </p:xfrm>
        <a:graphic>
          <a:graphicData uri="http://schemas.openxmlformats.org/drawingml/2006/table">
            <a:tbl>
              <a:tblPr firstRow="1" bandRow="1">
                <a:tableStyleId>{2D5ABB26-0587-4C30-8999-92F81FD0307C}</a:tableStyleId>
              </a:tblPr>
              <a:tblGrid>
                <a:gridCol w="1503046">
                  <a:extLst>
                    <a:ext uri="{9D8B030D-6E8A-4147-A177-3AD203B41FA5}">
                      <a16:colId xmlns:a16="http://schemas.microsoft.com/office/drawing/2014/main" val="2695703179"/>
                    </a:ext>
                  </a:extLst>
                </a:gridCol>
                <a:gridCol w="2533706">
                  <a:extLst>
                    <a:ext uri="{9D8B030D-6E8A-4147-A177-3AD203B41FA5}">
                      <a16:colId xmlns:a16="http://schemas.microsoft.com/office/drawing/2014/main" val="3890402273"/>
                    </a:ext>
                  </a:extLst>
                </a:gridCol>
                <a:gridCol w="2541214">
                  <a:extLst>
                    <a:ext uri="{9D8B030D-6E8A-4147-A177-3AD203B41FA5}">
                      <a16:colId xmlns:a16="http://schemas.microsoft.com/office/drawing/2014/main" val="3635614977"/>
                    </a:ext>
                  </a:extLst>
                </a:gridCol>
                <a:gridCol w="2537460">
                  <a:extLst>
                    <a:ext uri="{9D8B030D-6E8A-4147-A177-3AD203B41FA5}">
                      <a16:colId xmlns:a16="http://schemas.microsoft.com/office/drawing/2014/main" val="573365727"/>
                    </a:ext>
                  </a:extLst>
                </a:gridCol>
                <a:gridCol w="2333624">
                  <a:extLst>
                    <a:ext uri="{9D8B030D-6E8A-4147-A177-3AD203B41FA5}">
                      <a16:colId xmlns:a16="http://schemas.microsoft.com/office/drawing/2014/main" val="1896609228"/>
                    </a:ext>
                  </a:extLst>
                </a:gridCol>
              </a:tblGrid>
              <a:tr h="934336">
                <a:tc>
                  <a:txBody>
                    <a:bodyPr/>
                    <a:lstStyle/>
                    <a:p>
                      <a:r>
                        <a:rPr lang="en-US" sz="1600" dirty="0">
                          <a:solidFill>
                            <a:schemeClr val="tx1"/>
                          </a:solidFill>
                          <a:latin typeface="+mj-lt"/>
                        </a:rPr>
                        <a:t>Montag</a:t>
                      </a:r>
                    </a:p>
                    <a:p>
                      <a:pPr>
                        <a:lnSpc>
                          <a:spcPts val="1200"/>
                        </a:lnSpc>
                      </a:pPr>
                      <a:r>
                        <a:rPr lang="en-US" sz="750" dirty="0">
                          <a:solidFill>
                            <a:schemeClr val="tx1"/>
                          </a:solidFill>
                        </a:rPr>
                        <a:t>01. April 2024</a:t>
                      </a:r>
                    </a:p>
                    <a:p>
                      <a:pPr>
                        <a:lnSpc>
                          <a:spcPts val="1200"/>
                        </a:lnSpc>
                      </a:pPr>
                      <a:endParaRPr lang="en-US" sz="750" dirty="0">
                        <a:solidFill>
                          <a:schemeClr val="tx1"/>
                        </a:solidFill>
                      </a:endParaRPr>
                    </a:p>
                  </a:txBody>
                  <a:tcPr marL="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a:solidFill>
                            <a:schemeClr val="tx1"/>
                          </a:solidFill>
                          <a:latin typeface="Museo Sans 700" panose="02000000000000000000" pitchFamily="50" charset="0"/>
                        </a:rPr>
                        <a:t>Ostermontag</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b="0" dirty="0">
                          <a:solidFill>
                            <a:schemeClr val="tx1"/>
                          </a:solidFill>
                          <a:latin typeface="Museo Sans 700" panose="02000000000000000000" pitchFamily="50" charset="0"/>
                        </a:rPr>
                        <a:t>geschlossen</a:t>
                      </a:r>
                      <a:br>
                        <a:rPr lang="en-US" sz="800" b="0" dirty="0">
                          <a:solidFill>
                            <a:schemeClr val="tx1"/>
                          </a:solidFill>
                          <a:latin typeface="+mj-lt"/>
                        </a:rPr>
                      </a:br>
                      <a:endParaRPr lang="en-US" sz="1050" kern="1200" dirty="0">
                        <a:solidFill>
                          <a:schemeClr val="tx1"/>
                        </a:solidFill>
                        <a:latin typeface="Museo Sans 300 (Textkörper)"/>
                        <a:ea typeface="+mn-ea"/>
                        <a:cs typeface="+mn-cs"/>
                      </a:endParaRPr>
                    </a:p>
                  </a:txBody>
                  <a:tcPr marL="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a:solidFill>
                            <a:schemeClr val="tx1"/>
                          </a:solidFill>
                          <a:latin typeface="Museo Sans 700" panose="02000000000000000000" pitchFamily="50" charset="0"/>
                        </a:rPr>
                        <a:t>Ostermontag</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b="0" dirty="0">
                          <a:solidFill>
                            <a:schemeClr val="tx1"/>
                          </a:solidFill>
                          <a:latin typeface="Museo Sans 700" panose="02000000000000000000" pitchFamily="50" charset="0"/>
                        </a:rPr>
                        <a:t>geschlossen</a:t>
                      </a:r>
                      <a:br>
                        <a:rPr lang="en-US" sz="800" b="0" kern="1200" dirty="0">
                          <a:solidFill>
                            <a:schemeClr val="tx1"/>
                          </a:solidFill>
                          <a:latin typeface="+mj-lt"/>
                          <a:ea typeface="+mn-ea"/>
                          <a:cs typeface="+mn-cs"/>
                        </a:rPr>
                      </a:br>
                      <a:endParaRPr lang="en-US" sz="800" b="1" kern="1200" dirty="0">
                        <a:solidFill>
                          <a:schemeClr val="tx1"/>
                        </a:solidFill>
                        <a:latin typeface="+mn-lt"/>
                        <a:ea typeface="+mn-ea"/>
                        <a:cs typeface="+mn-cs"/>
                      </a:endParaRPr>
                    </a:p>
                  </a:txBody>
                  <a:tcPr marL="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a:solidFill>
                            <a:schemeClr val="tx1"/>
                          </a:solidFill>
                          <a:latin typeface="Museo Sans 700" panose="02000000000000000000" pitchFamily="50" charset="0"/>
                        </a:rPr>
                        <a:t>Ostermontag</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b="0" dirty="0">
                          <a:solidFill>
                            <a:schemeClr val="tx1"/>
                          </a:solidFill>
                          <a:latin typeface="Museo Sans 700" panose="02000000000000000000" pitchFamily="50" charset="0"/>
                        </a:rPr>
                        <a:t>geschlossen</a:t>
                      </a:r>
                      <a:endParaRPr lang="en-US" sz="1050" dirty="0">
                        <a:solidFill>
                          <a:schemeClr val="tx1"/>
                        </a:solidFill>
                      </a:endParaRPr>
                    </a:p>
                  </a:txBody>
                  <a:tcPr marL="0" marR="0" marT="0" marB="0"/>
                </a:tc>
                <a:tc>
                  <a:txBody>
                    <a:bodyPr/>
                    <a:lstStyle/>
                    <a:p>
                      <a:r>
                        <a:rPr lang="en-US" sz="1050" dirty="0" err="1">
                          <a:solidFill>
                            <a:schemeClr val="tx1"/>
                          </a:solidFill>
                          <a:latin typeface="Museo Sans 700" panose="02000000000000000000" pitchFamily="50" charset="0"/>
                        </a:rPr>
                        <a:t>Salatbuffet</a:t>
                      </a:r>
                      <a:endParaRPr lang="en-US" sz="1050" dirty="0">
                        <a:solidFill>
                          <a:schemeClr val="tx1"/>
                        </a:solidFill>
                        <a:latin typeface="Museo Sans 700" panose="02000000000000000000" pitchFamily="50" charset="0"/>
                      </a:endParaRPr>
                    </a:p>
                    <a:p>
                      <a:r>
                        <a:rPr lang="en-US" sz="1050" dirty="0" err="1">
                          <a:solidFill>
                            <a:schemeClr val="tx1"/>
                          </a:solidFill>
                        </a:rPr>
                        <a:t>Stellen</a:t>
                      </a:r>
                      <a:r>
                        <a:rPr lang="en-US" sz="1050" dirty="0">
                          <a:solidFill>
                            <a:schemeClr val="tx1"/>
                          </a:solidFill>
                        </a:rPr>
                        <a:t> Sie </a:t>
                      </a:r>
                      <a:r>
                        <a:rPr lang="en-US" sz="1050" dirty="0" err="1">
                          <a:solidFill>
                            <a:schemeClr val="tx1"/>
                          </a:solidFill>
                        </a:rPr>
                        <a:t>sich</a:t>
                      </a:r>
                      <a:r>
                        <a:rPr lang="en-US" sz="1050" dirty="0">
                          <a:solidFill>
                            <a:schemeClr val="tx1"/>
                          </a:solidFill>
                        </a:rPr>
                        <a:t> </a:t>
                      </a:r>
                      <a:r>
                        <a:rPr lang="en-US" sz="1050" dirty="0" err="1">
                          <a:solidFill>
                            <a:schemeClr val="tx1"/>
                          </a:solidFill>
                        </a:rPr>
                        <a:t>ihren</a:t>
                      </a:r>
                      <a:r>
                        <a:rPr lang="en-US" sz="1050" dirty="0">
                          <a:solidFill>
                            <a:schemeClr val="tx1"/>
                          </a:solidFill>
                        </a:rPr>
                        <a:t> </a:t>
                      </a:r>
                      <a:r>
                        <a:rPr lang="en-US" sz="1050" dirty="0" err="1">
                          <a:solidFill>
                            <a:schemeClr val="tx1"/>
                          </a:solidFill>
                        </a:rPr>
                        <a:t>Salatteller</a:t>
                      </a:r>
                      <a:r>
                        <a:rPr lang="en-US" sz="1050" dirty="0">
                          <a:solidFill>
                            <a:schemeClr val="tx1"/>
                          </a:solidFill>
                        </a:rPr>
                        <a:t> ab </a:t>
                      </a:r>
                      <a:r>
                        <a:rPr lang="en-US" sz="1050" dirty="0" err="1">
                          <a:solidFill>
                            <a:schemeClr val="tx1"/>
                          </a:solidFill>
                        </a:rPr>
                        <a:t>unserem</a:t>
                      </a:r>
                      <a:r>
                        <a:rPr lang="en-US" sz="1050" dirty="0">
                          <a:solidFill>
                            <a:schemeClr val="tx1"/>
                          </a:solidFill>
                        </a:rPr>
                        <a:t> Buffet </a:t>
                      </a:r>
                      <a:r>
                        <a:rPr lang="en-US" sz="1050" dirty="0" err="1">
                          <a:solidFill>
                            <a:schemeClr val="tx1"/>
                          </a:solidFill>
                        </a:rPr>
                        <a:t>selber</a:t>
                      </a:r>
                      <a:r>
                        <a:rPr lang="en-US" sz="1050" dirty="0">
                          <a:solidFill>
                            <a:schemeClr val="tx1"/>
                          </a:solidFill>
                        </a:rPr>
                        <a:t> </a:t>
                      </a:r>
                      <a:r>
                        <a:rPr lang="en-US" sz="1050" dirty="0" err="1">
                          <a:solidFill>
                            <a:schemeClr val="tx1"/>
                          </a:solidFill>
                        </a:rPr>
                        <a:t>zusammen</a:t>
                      </a: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kern="1200" dirty="0" err="1">
                          <a:solidFill>
                            <a:schemeClr val="tx1"/>
                          </a:solidFill>
                          <a:latin typeface="+mj-lt"/>
                          <a:ea typeface="+mn-ea"/>
                          <a:cs typeface="+mn-cs"/>
                        </a:rPr>
                        <a:t>klein</a:t>
                      </a:r>
                      <a:r>
                        <a:rPr lang="en-US" sz="1050" b="0" kern="1200" dirty="0">
                          <a:solidFill>
                            <a:schemeClr val="tx1"/>
                          </a:solidFill>
                          <a:latin typeface="+mj-lt"/>
                          <a:ea typeface="+mn-ea"/>
                          <a:cs typeface="+mn-cs"/>
                        </a:rPr>
                        <a:t> CHF 13.50 / gross CHF 16.50</a:t>
                      </a:r>
                      <a:br>
                        <a:rPr lang="en-US" sz="800" b="0" kern="1200" dirty="0">
                          <a:solidFill>
                            <a:schemeClr val="tx1"/>
                          </a:solidFill>
                          <a:latin typeface="+mj-lt"/>
                          <a:ea typeface="+mn-ea"/>
                          <a:cs typeface="+mn-cs"/>
                        </a:rPr>
                      </a:br>
                      <a:endParaRPr lang="en-US" sz="1050" dirty="0">
                        <a:solidFill>
                          <a:schemeClr val="tx1"/>
                        </a:solidFill>
                      </a:endParaRPr>
                    </a:p>
                    <a:p>
                      <a:endParaRPr lang="en-US" sz="1050" dirty="0">
                        <a:solidFill>
                          <a:schemeClr val="tx1"/>
                        </a:solidFill>
                      </a:endParaRPr>
                    </a:p>
                  </a:txBody>
                  <a:tcPr marL="0" marR="0" marT="0" marB="0"/>
                </a:tc>
                <a:extLst>
                  <a:ext uri="{0D108BD9-81ED-4DB2-BD59-A6C34878D82A}">
                    <a16:rowId xmlns:a16="http://schemas.microsoft.com/office/drawing/2014/main" val="2227398501"/>
                  </a:ext>
                </a:extLst>
              </a:tr>
              <a:tr h="934336">
                <a:tc>
                  <a:txBody>
                    <a:bodyPr/>
                    <a:lstStyle/>
                    <a:p>
                      <a:r>
                        <a:rPr lang="en-US" sz="1600" dirty="0">
                          <a:solidFill>
                            <a:schemeClr val="tx1"/>
                          </a:solidFill>
                          <a:latin typeface="+mj-lt"/>
                        </a:rPr>
                        <a:t>Dienstag</a:t>
                      </a:r>
                    </a:p>
                    <a:p>
                      <a:pPr marL="0" marR="0" lvl="0" indent="0" algn="l" defTabSz="914400" rtl="0" eaLnBrk="1" fontAlgn="auto" latinLnBrk="0" hangingPunct="1">
                        <a:lnSpc>
                          <a:spcPts val="1200"/>
                        </a:lnSpc>
                        <a:spcBef>
                          <a:spcPts val="0"/>
                        </a:spcBef>
                        <a:spcAft>
                          <a:spcPts val="0"/>
                        </a:spcAft>
                        <a:buClrTx/>
                        <a:buSzTx/>
                        <a:buFontTx/>
                        <a:buNone/>
                        <a:tabLst/>
                        <a:defRPr/>
                      </a:pPr>
                      <a:r>
                        <a:rPr lang="en-US" sz="750" dirty="0">
                          <a:solidFill>
                            <a:schemeClr val="tx1"/>
                          </a:solidFill>
                        </a:rPr>
                        <a:t>02. April 2024</a:t>
                      </a:r>
                    </a:p>
                    <a:p>
                      <a:pPr>
                        <a:lnSpc>
                          <a:spcPts val="1200"/>
                        </a:lnSpc>
                      </a:pPr>
                      <a:endParaRPr lang="en-US" sz="750" dirty="0">
                        <a:solidFill>
                          <a:schemeClr val="tx1"/>
                        </a:solidFill>
                      </a:endParaRPr>
                    </a:p>
                  </a:txBody>
                  <a:tcPr marL="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a:solidFill>
                            <a:schemeClr val="tx1"/>
                          </a:solidFill>
                          <a:latin typeface="Museo Sans 700" panose="02000000000000000000" pitchFamily="2" charset="0"/>
                        </a:rPr>
                        <a:t>Frühlingsrollen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b="0" dirty="0">
                          <a:solidFill>
                            <a:schemeClr val="tx1"/>
                          </a:solidFill>
                          <a:latin typeface="Museo Sans 300" panose="02000000000000000000" pitchFamily="2" charset="0"/>
                        </a:rPr>
                        <a:t>gefüllt mit Gemüse</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b="0" dirty="0">
                          <a:solidFill>
                            <a:schemeClr val="tx1"/>
                          </a:solidFill>
                          <a:latin typeface="Museo Sans 300" panose="02000000000000000000" pitchFamily="2" charset="0"/>
                        </a:rPr>
                        <a:t>Sweet Chili Sauce</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b="0" dirty="0">
                          <a:solidFill>
                            <a:schemeClr val="tx1"/>
                          </a:solidFill>
                          <a:latin typeface="Museo Sans 300" panose="02000000000000000000" pitchFamily="2" charset="0"/>
                        </a:rPr>
                        <a:t>Mischgemüse</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800" b="0" dirty="0">
                          <a:solidFill>
                            <a:schemeClr val="tx1"/>
                          </a:solidFill>
                          <a:latin typeface="+mj-lt"/>
                        </a:rPr>
                      </a:br>
                      <a:endParaRPr lang="en-US" sz="1050" dirty="0">
                        <a:solidFill>
                          <a:schemeClr val="tx1"/>
                        </a:solidFill>
                      </a:endParaRPr>
                    </a:p>
                  </a:txBody>
                  <a:tcPr marL="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a:solidFill>
                            <a:schemeClr val="tx1"/>
                          </a:solidFill>
                          <a:latin typeface="Museo Sans 700" panose="02000000000000000000" pitchFamily="50" charset="0"/>
                        </a:rPr>
                        <a:t>Ungarisches Gulasch</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err="1">
                          <a:solidFill>
                            <a:schemeClr val="tx1"/>
                          </a:solidFill>
                          <a:latin typeface="Museo Sans 300" panose="02000000000000000000" pitchFamily="2" charset="0"/>
                        </a:rPr>
                        <a:t>Spätzli</a:t>
                      </a:r>
                      <a:endParaRPr lang="de-DE" sz="1050" dirty="0">
                        <a:solidFill>
                          <a:schemeClr val="tx1"/>
                        </a:solidFill>
                        <a:latin typeface="Museo Sans 300"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a:solidFill>
                            <a:schemeClr val="tx1"/>
                          </a:solidFill>
                          <a:latin typeface="Museo Sans 300" panose="02000000000000000000" pitchFamily="2" charset="0"/>
                        </a:rPr>
                        <a:t>Broccoli mit Mandeln</a:t>
                      </a:r>
                    </a:p>
                  </a:txBody>
                  <a:tcPr marL="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err="1">
                          <a:solidFill>
                            <a:schemeClr val="tx1"/>
                          </a:solidFill>
                          <a:latin typeface="Museo Sans 700" panose="02000000000000000000" pitchFamily="50" charset="0"/>
                        </a:rPr>
                        <a:t>Paniertes</a:t>
                      </a:r>
                      <a:r>
                        <a:rPr lang="en-US" sz="1050" dirty="0">
                          <a:solidFill>
                            <a:schemeClr val="tx1"/>
                          </a:solidFill>
                          <a:latin typeface="Museo Sans 700" panose="02000000000000000000" pitchFamily="50" charset="0"/>
                        </a:rPr>
                        <a:t> </a:t>
                      </a:r>
                      <a:r>
                        <a:rPr lang="en-US" sz="1050" dirty="0" err="1">
                          <a:solidFill>
                            <a:schemeClr val="tx1"/>
                          </a:solidFill>
                          <a:latin typeface="Museo Sans 700" panose="02000000000000000000" pitchFamily="50" charset="0"/>
                        </a:rPr>
                        <a:t>Pouletschnitzel</a:t>
                      </a:r>
                      <a:endParaRPr lang="en-US" sz="1050" dirty="0">
                        <a:solidFill>
                          <a:schemeClr val="tx1"/>
                        </a:solidFill>
                        <a:latin typeface="Museo Sans 700" panose="020000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Museo Sans 300" panose="02000000000000000000" pitchFamily="2" charset="0"/>
                        </a:rPr>
                        <a:t>Country Cuts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err="1">
                          <a:solidFill>
                            <a:schemeClr val="tx1"/>
                          </a:solidFill>
                          <a:latin typeface="Museo Sans 300" panose="02000000000000000000" pitchFamily="2" charset="0"/>
                        </a:rPr>
                        <a:t>Peperonata</a:t>
                      </a:r>
                      <a:endParaRPr lang="en-US" sz="1050" dirty="0">
                        <a:solidFill>
                          <a:schemeClr val="tx1"/>
                        </a:solidFill>
                        <a:latin typeface="Museo Sans 300"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latin typeface="Museo Sans 700" panose="02000000000000000000" pitchFamily="50" charset="0"/>
                        </a:rPr>
                        <a:t>CHF 23.50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endParaRPr lang="en-US" sz="1050" dirty="0">
                        <a:solidFill>
                          <a:schemeClr val="tx1"/>
                        </a:solidFill>
                      </a:endParaRPr>
                    </a:p>
                  </a:txBody>
                  <a:tcPr marL="0" marR="0" marT="0" marB="0"/>
                </a:tc>
                <a:tc>
                  <a:txBody>
                    <a:bodyPr/>
                    <a:lstStyle/>
                    <a:p>
                      <a:r>
                        <a:rPr lang="en-US" sz="1050" dirty="0" err="1">
                          <a:solidFill>
                            <a:schemeClr val="tx1"/>
                          </a:solidFill>
                          <a:latin typeface="+mj-lt"/>
                        </a:rPr>
                        <a:t>Fitnessteller</a:t>
                      </a:r>
                      <a:endParaRPr lang="en-US" sz="1050" dirty="0">
                        <a:solidFill>
                          <a:schemeClr val="tx1"/>
                        </a:solidFill>
                        <a:latin typeface="+mj-lt"/>
                      </a:endParaRPr>
                    </a:p>
                    <a:p>
                      <a:r>
                        <a:rPr lang="en-US" sz="1050" dirty="0">
                          <a:solidFill>
                            <a:schemeClr val="tx1"/>
                          </a:solidFill>
                        </a:rPr>
                        <a:t>Salat </a:t>
                      </a:r>
                      <a:r>
                        <a:rPr lang="en-US" sz="1050" dirty="0" err="1">
                          <a:solidFill>
                            <a:schemeClr val="tx1"/>
                          </a:solidFill>
                        </a:rPr>
                        <a:t>vom</a:t>
                      </a:r>
                      <a:r>
                        <a:rPr lang="en-US" sz="1050" dirty="0">
                          <a:solidFill>
                            <a:schemeClr val="tx1"/>
                          </a:solidFill>
                        </a:rPr>
                        <a:t> Buffet</a:t>
                      </a:r>
                    </a:p>
                    <a:p>
                      <a:r>
                        <a:rPr lang="en-US" sz="1050" dirty="0" err="1">
                          <a:solidFill>
                            <a:schemeClr val="tx1"/>
                          </a:solidFill>
                        </a:rPr>
                        <a:t>mit</a:t>
                      </a:r>
                      <a:r>
                        <a:rPr lang="en-US" sz="1050" dirty="0">
                          <a:solidFill>
                            <a:schemeClr val="tx1"/>
                          </a:solidFill>
                        </a:rPr>
                        <a:t> </a:t>
                      </a:r>
                      <a:r>
                        <a:rPr lang="en-US" sz="1050" dirty="0" err="1">
                          <a:solidFill>
                            <a:schemeClr val="tx1"/>
                          </a:solidFill>
                        </a:rPr>
                        <a:t>grilliertem</a:t>
                      </a:r>
                      <a:r>
                        <a:rPr lang="en-US" sz="1050" dirty="0">
                          <a:solidFill>
                            <a:schemeClr val="tx1"/>
                          </a:solidFill>
                        </a:rPr>
                        <a:t> </a:t>
                      </a:r>
                      <a:r>
                        <a:rPr lang="en-US" sz="1050" dirty="0" err="1">
                          <a:solidFill>
                            <a:schemeClr val="tx1"/>
                          </a:solidFill>
                        </a:rPr>
                        <a:t>Schweinssteak</a:t>
                      </a:r>
                      <a:endParaRPr lang="en-US" sz="800" dirty="0">
                        <a:solidFill>
                          <a:schemeClr val="tx1"/>
                        </a:solidFill>
                      </a:endParaRPr>
                    </a:p>
                    <a:p>
                      <a:r>
                        <a:rPr lang="en-US" sz="1050" dirty="0">
                          <a:solidFill>
                            <a:schemeClr val="tx1"/>
                          </a:solidFill>
                          <a:latin typeface="+mj-lt"/>
                        </a:rPr>
                        <a:t>CHF 21.50</a:t>
                      </a:r>
                    </a:p>
                  </a:txBody>
                  <a:tcPr marL="0" marR="0" marT="0" marB="0"/>
                </a:tc>
                <a:extLst>
                  <a:ext uri="{0D108BD9-81ED-4DB2-BD59-A6C34878D82A}">
                    <a16:rowId xmlns:a16="http://schemas.microsoft.com/office/drawing/2014/main" val="633848749"/>
                  </a:ext>
                </a:extLst>
              </a:tr>
              <a:tr h="934336">
                <a:tc>
                  <a:txBody>
                    <a:bodyPr/>
                    <a:lstStyle/>
                    <a:p>
                      <a:r>
                        <a:rPr lang="en-US" sz="1600" dirty="0">
                          <a:solidFill>
                            <a:schemeClr val="tx1"/>
                          </a:solidFill>
                          <a:latin typeface="+mj-lt"/>
                        </a:rPr>
                        <a:t>Mittwoch</a:t>
                      </a:r>
                    </a:p>
                    <a:p>
                      <a:pPr marL="0" marR="0" lvl="0" indent="0" algn="l" defTabSz="914400" rtl="0" eaLnBrk="1" fontAlgn="auto" latinLnBrk="0" hangingPunct="1">
                        <a:lnSpc>
                          <a:spcPts val="1200"/>
                        </a:lnSpc>
                        <a:spcBef>
                          <a:spcPts val="0"/>
                        </a:spcBef>
                        <a:spcAft>
                          <a:spcPts val="0"/>
                        </a:spcAft>
                        <a:buClrTx/>
                        <a:buSzTx/>
                        <a:buFontTx/>
                        <a:buNone/>
                        <a:tabLst/>
                        <a:defRPr/>
                      </a:pPr>
                      <a:r>
                        <a:rPr lang="en-US" sz="750" dirty="0">
                          <a:solidFill>
                            <a:schemeClr val="tx1"/>
                          </a:solidFill>
                        </a:rPr>
                        <a:t>03. April 2024</a:t>
                      </a:r>
                    </a:p>
                    <a:p>
                      <a:pPr>
                        <a:lnSpc>
                          <a:spcPts val="1200"/>
                        </a:lnSpc>
                      </a:pPr>
                      <a:endParaRPr lang="en-US" sz="750" dirty="0">
                        <a:solidFill>
                          <a:schemeClr val="tx1"/>
                        </a:solidFill>
                      </a:endParaRPr>
                    </a:p>
                  </a:txBody>
                  <a:tcPr marL="0" marR="0" marT="0" marB="0"/>
                </a:tc>
                <a:tc>
                  <a:txBody>
                    <a:bodyPr/>
                    <a:lstStyle/>
                    <a:p>
                      <a:pPr marL="0" algn="l" defTabSz="914400" rtl="0" eaLnBrk="1" latinLnBrk="0" hangingPunct="1"/>
                      <a:r>
                        <a:rPr lang="de-DE" sz="1050" b="0" kern="1200" dirty="0">
                          <a:solidFill>
                            <a:schemeClr val="tx1"/>
                          </a:solidFill>
                          <a:latin typeface="Museo Sans 700" panose="02000000000000000000" pitchFamily="50" charset="0"/>
                          <a:ea typeface="+mn-ea"/>
                          <a:cs typeface="+mn-cs"/>
                        </a:rPr>
                        <a:t>Fenchel Pariser Art</a:t>
                      </a:r>
                    </a:p>
                    <a:p>
                      <a:pPr marL="0" algn="l" defTabSz="914400" rtl="0" eaLnBrk="1" latinLnBrk="0" hangingPunct="1"/>
                      <a:r>
                        <a:rPr lang="de-DE" sz="1050" b="0" kern="1200" dirty="0">
                          <a:solidFill>
                            <a:schemeClr val="tx1"/>
                          </a:solidFill>
                          <a:latin typeface="Museo Sans 300" panose="02000000000000000000" pitchFamily="2" charset="0"/>
                          <a:ea typeface="+mn-ea"/>
                          <a:cs typeface="+mn-cs"/>
                        </a:rPr>
                        <a:t>auf Karottenpüree</a:t>
                      </a:r>
                    </a:p>
                    <a:p>
                      <a:pPr marL="0" algn="l" defTabSz="914400" rtl="0" eaLnBrk="1" latinLnBrk="0" hangingPunct="1"/>
                      <a:r>
                        <a:rPr lang="de-DE" sz="1050" b="0" kern="1200" dirty="0">
                          <a:solidFill>
                            <a:schemeClr val="tx1"/>
                          </a:solidFill>
                          <a:latin typeface="Museo Sans 300" panose="02000000000000000000" pitchFamily="2" charset="0"/>
                          <a:ea typeface="+mn-ea"/>
                          <a:cs typeface="+mn-cs"/>
                        </a:rPr>
                        <a:t>roter Reis</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050" b="0" kern="1200" dirty="0">
                          <a:solidFill>
                            <a:schemeClr val="tx1"/>
                          </a:solidFill>
                          <a:latin typeface="+mj-lt"/>
                          <a:ea typeface="+mn-ea"/>
                          <a:cs typeface="+mn-cs"/>
                        </a:rPr>
                      </a:br>
                      <a:endParaRPr lang="en-US" sz="1050" b="0" kern="1200" dirty="0">
                        <a:solidFill>
                          <a:schemeClr val="tx1"/>
                        </a:solidFill>
                        <a:latin typeface="+mj-lt"/>
                        <a:ea typeface="+mn-ea"/>
                        <a:cs typeface="+mn-cs"/>
                      </a:endParaRPr>
                    </a:p>
                  </a:txBody>
                  <a:tcPr marL="0" marR="0" marT="0" marB="0"/>
                </a:tc>
                <a:tc>
                  <a:txBody>
                    <a:bodyPr/>
                    <a:lstStyle/>
                    <a:p>
                      <a:r>
                        <a:rPr lang="de-DE" sz="1050" b="1" kern="1200" dirty="0">
                          <a:solidFill>
                            <a:schemeClr val="tx1"/>
                          </a:solidFill>
                          <a:latin typeface="Museo Sans 700" panose="02000000000000000000" pitchFamily="2" charset="0"/>
                          <a:ea typeface="+mn-ea"/>
                          <a:cs typeface="+mn-cs"/>
                        </a:rPr>
                        <a:t>Schweinshuft - Plätzli</a:t>
                      </a:r>
                    </a:p>
                    <a:p>
                      <a:r>
                        <a:rPr lang="de-DE" sz="1050" b="0" kern="1200" dirty="0">
                          <a:solidFill>
                            <a:schemeClr val="tx1"/>
                          </a:solidFill>
                          <a:latin typeface="Museo Sans 300" panose="02000000000000000000" pitchFamily="2" charset="0"/>
                          <a:ea typeface="+mn-ea"/>
                          <a:cs typeface="+mn-cs"/>
                        </a:rPr>
                        <a:t>mit Bärlauch Sauce</a:t>
                      </a:r>
                    </a:p>
                    <a:p>
                      <a:r>
                        <a:rPr lang="de-DE" sz="1050" b="0" kern="1200" dirty="0">
                          <a:solidFill>
                            <a:schemeClr val="tx1"/>
                          </a:solidFill>
                          <a:latin typeface="Museo Sans 300" panose="02000000000000000000" pitchFamily="2" charset="0"/>
                          <a:ea typeface="+mn-ea"/>
                          <a:cs typeface="+mn-cs"/>
                        </a:rPr>
                        <a:t>Maisschnitte</a:t>
                      </a:r>
                    </a:p>
                    <a:p>
                      <a:r>
                        <a:rPr lang="de-DE" sz="1050" b="0" kern="1200" dirty="0">
                          <a:solidFill>
                            <a:schemeClr val="tx1"/>
                          </a:solidFill>
                          <a:latin typeface="Museo Sans 300" panose="02000000000000000000" pitchFamily="2" charset="0"/>
                          <a:ea typeface="+mn-ea"/>
                          <a:cs typeface="+mn-cs"/>
                        </a:rPr>
                        <a:t>Ofentomate</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800" b="0" kern="1200" dirty="0">
                          <a:solidFill>
                            <a:schemeClr val="tx1"/>
                          </a:solidFill>
                          <a:latin typeface="+mj-lt"/>
                          <a:ea typeface="+mn-ea"/>
                          <a:cs typeface="+mn-cs"/>
                        </a:rPr>
                      </a:br>
                      <a:endParaRPr lang="en-US" sz="1050" dirty="0">
                        <a:solidFill>
                          <a:schemeClr val="tx1"/>
                        </a:solidFill>
                      </a:endParaRPr>
                    </a:p>
                  </a:txBody>
                  <a:tcPr marL="0" marR="0" marT="0" marB="0"/>
                </a:tc>
                <a:tc>
                  <a:txBody>
                    <a:bodyPr/>
                    <a:lstStyle/>
                    <a:p>
                      <a:pPr marL="0" algn="l" defTabSz="914400" rtl="0" eaLnBrk="1" latinLnBrk="0" hangingPunct="1"/>
                      <a:r>
                        <a:rPr lang="de-CH" sz="1050" kern="1200" dirty="0">
                          <a:solidFill>
                            <a:schemeClr val="tx1"/>
                          </a:solidFill>
                          <a:latin typeface="Museo Sans 700" panose="02000000000000000000" pitchFamily="50" charset="0"/>
                          <a:ea typeface="+mn-ea"/>
                          <a:cs typeface="+mn-cs"/>
                        </a:rPr>
                        <a:t>Werkstattburger </a:t>
                      </a:r>
                    </a:p>
                    <a:p>
                      <a:pPr marL="0" algn="l" defTabSz="914400" rtl="0" eaLnBrk="1" latinLnBrk="0" hangingPunct="1"/>
                      <a:r>
                        <a:rPr lang="de-CH" sz="1050" kern="1200" dirty="0">
                          <a:solidFill>
                            <a:schemeClr val="tx1"/>
                          </a:solidFill>
                          <a:latin typeface="Museo Sans 300" panose="02000000000000000000" pitchFamily="2" charset="0"/>
                          <a:ea typeface="+mn-ea"/>
                          <a:cs typeface="+mn-cs"/>
                        </a:rPr>
                        <a:t>Angus Rindfleisch oder Vegi</a:t>
                      </a:r>
                    </a:p>
                    <a:p>
                      <a:pPr marL="0" algn="l" defTabSz="914400" rtl="0" eaLnBrk="1" latinLnBrk="0" hangingPunct="1"/>
                      <a:r>
                        <a:rPr lang="de-CH" sz="1050" kern="1200" dirty="0" err="1">
                          <a:solidFill>
                            <a:schemeClr val="tx1"/>
                          </a:solidFill>
                          <a:latin typeface="Museo Sans 300" panose="02000000000000000000" pitchFamily="2" charset="0"/>
                          <a:ea typeface="+mn-ea"/>
                          <a:cs typeface="+mn-cs"/>
                        </a:rPr>
                        <a:t>Coleslaw</a:t>
                      </a:r>
                      <a:endParaRPr lang="de-CH" sz="1050" kern="1200" dirty="0">
                        <a:solidFill>
                          <a:schemeClr val="tx1"/>
                        </a:solidFill>
                        <a:latin typeface="Museo Sans 300" panose="02000000000000000000" pitchFamily="2" charset="0"/>
                        <a:ea typeface="+mn-ea"/>
                        <a:cs typeface="+mn-cs"/>
                      </a:endParaRPr>
                    </a:p>
                    <a:p>
                      <a:pPr marL="0" algn="l" defTabSz="914400" rtl="0" eaLnBrk="1" latinLnBrk="0" hangingPunct="1"/>
                      <a:r>
                        <a:rPr lang="de-CH" sz="1050" kern="1200" dirty="0">
                          <a:solidFill>
                            <a:schemeClr val="tx1"/>
                          </a:solidFill>
                          <a:latin typeface="Museo Sans 300" panose="02000000000000000000" pitchFamily="2" charset="0"/>
                          <a:ea typeface="+mn-ea"/>
                          <a:cs typeface="+mn-cs"/>
                        </a:rPr>
                        <a:t>Cocktailsauce</a:t>
                      </a:r>
                    </a:p>
                    <a:p>
                      <a:pPr marL="0" algn="l" defTabSz="914400" rtl="0" eaLnBrk="1" latinLnBrk="0" hangingPunct="1"/>
                      <a:r>
                        <a:rPr lang="de-CH" sz="1050" kern="1200" dirty="0">
                          <a:solidFill>
                            <a:schemeClr val="tx1"/>
                          </a:solidFill>
                          <a:latin typeface="Museo Sans 300" panose="02000000000000000000" pitchFamily="2" charset="0"/>
                          <a:ea typeface="+mn-ea"/>
                          <a:cs typeface="+mn-cs"/>
                        </a:rPr>
                        <a:t>Pommes frites</a:t>
                      </a:r>
                    </a:p>
                    <a:p>
                      <a:pPr marL="0" algn="l" defTabSz="914400" rtl="0" eaLnBrk="1" latinLnBrk="0" hangingPunct="1"/>
                      <a:r>
                        <a:rPr lang="de-CH" sz="1050" kern="1200" dirty="0">
                          <a:solidFill>
                            <a:schemeClr val="tx1"/>
                          </a:solidFill>
                          <a:latin typeface="Museo Sans 700" panose="02000000000000000000" pitchFamily="50" charset="0"/>
                          <a:ea typeface="+mn-ea"/>
                          <a:cs typeface="+mn-cs"/>
                        </a:rPr>
                        <a:t>CHF 21.50</a:t>
                      </a:r>
                    </a:p>
                    <a:p>
                      <a:pPr marL="0" algn="l" defTabSz="914400" rtl="0" eaLnBrk="1" latinLnBrk="0" hangingPunct="1"/>
                      <a:endParaRPr lang="en-US" sz="1050" kern="1200" dirty="0">
                        <a:solidFill>
                          <a:schemeClr val="tx1"/>
                        </a:solidFill>
                        <a:latin typeface="Museo Sans 300 (Textkörper)"/>
                        <a:ea typeface="+mn-ea"/>
                        <a:cs typeface="+mn-cs"/>
                      </a:endParaRPr>
                    </a:p>
                  </a:txBody>
                  <a:tcPr marL="0" marR="0" marT="0" marB="0"/>
                </a:tc>
                <a:tc>
                  <a:txBody>
                    <a:bodyPr/>
                    <a:lstStyle/>
                    <a:p>
                      <a:endParaRPr lang="en-US" sz="1050" dirty="0">
                        <a:solidFill>
                          <a:schemeClr val="tx1"/>
                        </a:solidFill>
                      </a:endParaRPr>
                    </a:p>
                  </a:txBody>
                  <a:tcPr marL="0" marR="0" marT="0" marB="0"/>
                </a:tc>
                <a:extLst>
                  <a:ext uri="{0D108BD9-81ED-4DB2-BD59-A6C34878D82A}">
                    <a16:rowId xmlns:a16="http://schemas.microsoft.com/office/drawing/2014/main" val="3908122356"/>
                  </a:ext>
                </a:extLst>
              </a:tr>
              <a:tr h="791117">
                <a:tc>
                  <a:txBody>
                    <a:bodyPr/>
                    <a:lstStyle/>
                    <a:p>
                      <a:r>
                        <a:rPr lang="en-US" sz="1600" dirty="0">
                          <a:solidFill>
                            <a:schemeClr val="tx1"/>
                          </a:solidFill>
                          <a:latin typeface="+mj-lt"/>
                        </a:rPr>
                        <a:t>Donnerstag</a:t>
                      </a:r>
                    </a:p>
                    <a:p>
                      <a:pPr marL="0" marR="0" lvl="0" indent="0" algn="l" defTabSz="914400" rtl="0" eaLnBrk="1" fontAlgn="auto" latinLnBrk="0" hangingPunct="1">
                        <a:lnSpc>
                          <a:spcPts val="1200"/>
                        </a:lnSpc>
                        <a:spcBef>
                          <a:spcPts val="0"/>
                        </a:spcBef>
                        <a:spcAft>
                          <a:spcPts val="0"/>
                        </a:spcAft>
                        <a:buClrTx/>
                        <a:buSzTx/>
                        <a:buFontTx/>
                        <a:buNone/>
                        <a:tabLst/>
                        <a:defRPr/>
                      </a:pPr>
                      <a:r>
                        <a:rPr lang="en-US" sz="750" dirty="0">
                          <a:solidFill>
                            <a:schemeClr val="tx1"/>
                          </a:solidFill>
                        </a:rPr>
                        <a:t>04. April 2024</a:t>
                      </a:r>
                    </a:p>
                    <a:p>
                      <a:pPr>
                        <a:lnSpc>
                          <a:spcPts val="1200"/>
                        </a:lnSpc>
                      </a:pPr>
                      <a:endParaRPr lang="en-US" sz="750" dirty="0">
                        <a:solidFill>
                          <a:schemeClr val="tx1"/>
                        </a:solidFill>
                      </a:endParaRPr>
                    </a:p>
                  </a:txBody>
                  <a:tcPr marL="0" marR="0" marT="0" marB="0"/>
                </a:tc>
                <a:tc>
                  <a:txBody>
                    <a:bodyPr/>
                    <a:lstStyle/>
                    <a:p>
                      <a:r>
                        <a:rPr lang="de-DE" sz="1050" dirty="0">
                          <a:solidFill>
                            <a:schemeClr val="tx1"/>
                          </a:solidFill>
                          <a:latin typeface="Museo Sans 700" panose="02000000000000000000" pitchFamily="50" charset="0"/>
                        </a:rPr>
                        <a:t>Gekochtes Ei</a:t>
                      </a:r>
                    </a:p>
                    <a:p>
                      <a:r>
                        <a:rPr lang="de-DE" sz="1050" dirty="0">
                          <a:solidFill>
                            <a:schemeClr val="tx1"/>
                          </a:solidFill>
                          <a:latin typeface="Museo Sans 300" panose="02000000000000000000" pitchFamily="2" charset="0"/>
                        </a:rPr>
                        <a:t>an Senfsauce</a:t>
                      </a:r>
                    </a:p>
                    <a:p>
                      <a:r>
                        <a:rPr lang="de-DE" sz="1050" dirty="0">
                          <a:solidFill>
                            <a:schemeClr val="tx1"/>
                          </a:solidFill>
                          <a:latin typeface="Museo Sans 300" panose="02000000000000000000" pitchFamily="2" charset="0"/>
                        </a:rPr>
                        <a:t>Schmelzkartoffeln</a:t>
                      </a:r>
                    </a:p>
                    <a:p>
                      <a:r>
                        <a:rPr lang="de-DE" sz="1050" dirty="0">
                          <a:solidFill>
                            <a:schemeClr val="tx1"/>
                          </a:solidFill>
                          <a:latin typeface="Museo Sans 300" panose="02000000000000000000" pitchFamily="2" charset="0"/>
                        </a:rPr>
                        <a:t>sautierte Zucchetti</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800" b="0" dirty="0">
                          <a:solidFill>
                            <a:schemeClr val="tx1"/>
                          </a:solidFill>
                          <a:latin typeface="+mj-lt"/>
                        </a:rPr>
                      </a:br>
                      <a:endParaRPr lang="de-DE" sz="1050" dirty="0">
                        <a:solidFill>
                          <a:schemeClr val="tx1"/>
                        </a:solidFill>
                        <a:latin typeface="Museo Sans 700" panose="02000000000000000000" pitchFamily="50" charset="0"/>
                      </a:endParaRPr>
                    </a:p>
                  </a:txBody>
                  <a:tcPr marL="0" marR="0" marT="0" marB="0"/>
                </a:tc>
                <a:tc>
                  <a:txBody>
                    <a:bodyPr/>
                    <a:lstStyle/>
                    <a:p>
                      <a:pPr marL="0" algn="l" defTabSz="914400" rtl="0" eaLnBrk="1" latinLnBrk="0" hangingPunct="1"/>
                      <a:r>
                        <a:rPr lang="de-DE" sz="1050" kern="1200" dirty="0" err="1">
                          <a:solidFill>
                            <a:schemeClr val="tx1"/>
                          </a:solidFill>
                          <a:latin typeface="Museo Sans 700" panose="02000000000000000000" pitchFamily="50" charset="0"/>
                          <a:ea typeface="+mn-ea"/>
                          <a:cs typeface="+mn-cs"/>
                        </a:rPr>
                        <a:t>Pouletragout</a:t>
                      </a:r>
                      <a:endParaRPr lang="de-DE" sz="1050" kern="1200" dirty="0">
                        <a:solidFill>
                          <a:schemeClr val="tx1"/>
                        </a:solidFill>
                        <a:latin typeface="Museo Sans 700" panose="02000000000000000000" pitchFamily="50" charset="0"/>
                        <a:ea typeface="+mn-ea"/>
                        <a:cs typeface="+mn-cs"/>
                      </a:endParaRPr>
                    </a:p>
                    <a:p>
                      <a:pPr marL="0" algn="l" defTabSz="914400" rtl="0" eaLnBrk="1" latinLnBrk="0" hangingPunct="1"/>
                      <a:r>
                        <a:rPr lang="de-DE" sz="1050" kern="1200" dirty="0">
                          <a:solidFill>
                            <a:schemeClr val="tx1"/>
                          </a:solidFill>
                          <a:latin typeface="Museo Sans 300" panose="02000000000000000000" pitchFamily="2" charset="0"/>
                          <a:ea typeface="+mn-ea"/>
                          <a:cs typeface="+mn-cs"/>
                        </a:rPr>
                        <a:t>an </a:t>
                      </a:r>
                      <a:r>
                        <a:rPr lang="de-DE" sz="1050" kern="1200" dirty="0" err="1">
                          <a:solidFill>
                            <a:schemeClr val="tx1"/>
                          </a:solidFill>
                          <a:latin typeface="Museo Sans 300" panose="02000000000000000000" pitchFamily="2" charset="0"/>
                          <a:ea typeface="+mn-ea"/>
                          <a:cs typeface="+mn-cs"/>
                        </a:rPr>
                        <a:t>Mediteranersauce</a:t>
                      </a:r>
                      <a:endParaRPr lang="de-DE" sz="1050" kern="1200" dirty="0">
                        <a:solidFill>
                          <a:schemeClr val="tx1"/>
                        </a:solidFill>
                        <a:latin typeface="Museo Sans 300" panose="02000000000000000000" pitchFamily="2" charset="0"/>
                        <a:ea typeface="+mn-ea"/>
                        <a:cs typeface="+mn-cs"/>
                      </a:endParaRPr>
                    </a:p>
                    <a:p>
                      <a:pPr marL="0" algn="l" defTabSz="914400" rtl="0" eaLnBrk="1" latinLnBrk="0" hangingPunct="1"/>
                      <a:r>
                        <a:rPr lang="de-DE" sz="1050" kern="1200" dirty="0">
                          <a:solidFill>
                            <a:schemeClr val="tx1"/>
                          </a:solidFill>
                          <a:latin typeface="Museo Sans 300" panose="02000000000000000000" pitchFamily="2" charset="0"/>
                          <a:ea typeface="+mn-ea"/>
                          <a:cs typeface="+mn-cs"/>
                        </a:rPr>
                        <a:t>Spiralen</a:t>
                      </a:r>
                    </a:p>
                    <a:p>
                      <a:pPr marL="0" algn="l" defTabSz="914400" rtl="0" eaLnBrk="1" latinLnBrk="0" hangingPunct="1"/>
                      <a:r>
                        <a:rPr lang="de-DE" sz="1050" kern="1200" dirty="0">
                          <a:solidFill>
                            <a:schemeClr val="tx1"/>
                          </a:solidFill>
                          <a:latin typeface="Museo Sans 300" panose="02000000000000000000" pitchFamily="2" charset="0"/>
                          <a:ea typeface="+mn-ea"/>
                          <a:cs typeface="+mn-cs"/>
                        </a:rPr>
                        <a:t>grüne Erbsen mit Minze</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800" b="0" kern="1200" dirty="0">
                          <a:solidFill>
                            <a:schemeClr val="tx1"/>
                          </a:solidFill>
                          <a:latin typeface="+mj-lt"/>
                          <a:ea typeface="+mn-ea"/>
                          <a:cs typeface="+mn-cs"/>
                        </a:rPr>
                      </a:br>
                      <a:endParaRPr lang="en-US" sz="800" b="0" kern="1200" dirty="0">
                        <a:solidFill>
                          <a:schemeClr val="tx1"/>
                        </a:solidFill>
                        <a:latin typeface="+mj-lt"/>
                        <a:ea typeface="+mn-ea"/>
                        <a:cs typeface="+mn-cs"/>
                      </a:endParaRPr>
                    </a:p>
                  </a:txBody>
                  <a:tcPr marL="0" marR="0" marT="0" marB="0"/>
                </a:tc>
                <a:tc>
                  <a:txBody>
                    <a:bodyPr/>
                    <a:lstStyle/>
                    <a:p>
                      <a:pPr marL="0" algn="l" defTabSz="914400" rtl="0" eaLnBrk="1" latinLnBrk="0" hangingPunct="1"/>
                      <a:r>
                        <a:rPr lang="de-DE" sz="1050" kern="1200" dirty="0">
                          <a:solidFill>
                            <a:schemeClr val="tx1"/>
                          </a:solidFill>
                          <a:latin typeface="Museo Sans 700" panose="02000000000000000000" pitchFamily="50" charset="0"/>
                          <a:ea typeface="+mn-ea"/>
                          <a:cs typeface="+mn-cs"/>
                        </a:rPr>
                        <a:t>Kalbsrollbraten</a:t>
                      </a:r>
                    </a:p>
                    <a:p>
                      <a:pPr marL="0" algn="l" defTabSz="914400" rtl="0" eaLnBrk="1" latinLnBrk="0" hangingPunct="1"/>
                      <a:r>
                        <a:rPr lang="de-DE" sz="1050" kern="1200" dirty="0">
                          <a:solidFill>
                            <a:schemeClr val="tx1"/>
                          </a:solidFill>
                          <a:latin typeface="Museo Sans 300" panose="02000000000000000000" pitchFamily="2" charset="0"/>
                          <a:ea typeface="+mn-ea"/>
                          <a:cs typeface="+mn-cs"/>
                        </a:rPr>
                        <a:t>mit Jus</a:t>
                      </a:r>
                    </a:p>
                    <a:p>
                      <a:pPr marL="0" algn="l" defTabSz="914400" rtl="0" eaLnBrk="1" latinLnBrk="0" hangingPunct="1"/>
                      <a:r>
                        <a:rPr lang="de-DE" sz="1050" kern="1200" dirty="0">
                          <a:solidFill>
                            <a:schemeClr val="tx1"/>
                          </a:solidFill>
                          <a:latin typeface="Museo Sans 300" panose="02000000000000000000" pitchFamily="2" charset="0"/>
                          <a:ea typeface="+mn-ea"/>
                          <a:cs typeface="+mn-cs"/>
                        </a:rPr>
                        <a:t>Schmelzkartoffeln</a:t>
                      </a:r>
                    </a:p>
                    <a:p>
                      <a:pPr marL="0" algn="l" defTabSz="914400" rtl="0" eaLnBrk="1" latinLnBrk="0" hangingPunct="1"/>
                      <a:r>
                        <a:rPr lang="de-DE" sz="1050" kern="1200" dirty="0">
                          <a:solidFill>
                            <a:schemeClr val="tx1"/>
                          </a:solidFill>
                          <a:latin typeface="Museo Sans 300" panose="02000000000000000000" pitchFamily="2" charset="0"/>
                          <a:ea typeface="+mn-ea"/>
                          <a:cs typeface="+mn-cs"/>
                        </a:rPr>
                        <a:t>Werkstattgemüse</a:t>
                      </a:r>
                    </a:p>
                    <a:p>
                      <a:pPr marL="0" algn="l" defTabSz="914400" rtl="0" eaLnBrk="1" latinLnBrk="0" hangingPunct="1"/>
                      <a:r>
                        <a:rPr lang="de-DE" sz="1050" kern="1200" dirty="0">
                          <a:solidFill>
                            <a:schemeClr val="tx1"/>
                          </a:solidFill>
                          <a:latin typeface="Museo Sans 700" panose="02000000000000000000" pitchFamily="50" charset="0"/>
                          <a:ea typeface="+mn-ea"/>
                          <a:cs typeface="+mn-cs"/>
                        </a:rPr>
                        <a:t>CHF 23.50</a:t>
                      </a:r>
                    </a:p>
                    <a:p>
                      <a:endParaRPr lang="en-US" sz="1050" dirty="0">
                        <a:solidFill>
                          <a:schemeClr val="tx1"/>
                        </a:solidFill>
                      </a:endParaRPr>
                    </a:p>
                  </a:txBody>
                  <a:tcPr marL="0" marR="0" marT="0" marB="0"/>
                </a:tc>
                <a:tc>
                  <a:txBody>
                    <a:bodyPr/>
                    <a:lstStyle/>
                    <a:p>
                      <a:endParaRPr lang="en-US" sz="1050" dirty="0">
                        <a:solidFill>
                          <a:schemeClr val="tx1"/>
                        </a:solidFill>
                      </a:endParaRPr>
                    </a:p>
                  </a:txBody>
                  <a:tcPr marL="0" marR="0" marT="0" marB="0"/>
                </a:tc>
                <a:extLst>
                  <a:ext uri="{0D108BD9-81ED-4DB2-BD59-A6C34878D82A}">
                    <a16:rowId xmlns:a16="http://schemas.microsoft.com/office/drawing/2014/main" val="3766909664"/>
                  </a:ext>
                </a:extLst>
              </a:tr>
              <a:tr h="1077555">
                <a:tc>
                  <a:txBody>
                    <a:bodyPr/>
                    <a:lstStyle/>
                    <a:p>
                      <a:r>
                        <a:rPr lang="en-US" sz="1600" dirty="0">
                          <a:solidFill>
                            <a:schemeClr val="tx1"/>
                          </a:solidFill>
                          <a:latin typeface="+mj-lt"/>
                        </a:rPr>
                        <a:t>Freitag</a:t>
                      </a:r>
                    </a:p>
                    <a:p>
                      <a:pPr marL="0" marR="0" lvl="0" indent="0" algn="l" defTabSz="914400" rtl="0" eaLnBrk="1" fontAlgn="auto" latinLnBrk="0" hangingPunct="1">
                        <a:lnSpc>
                          <a:spcPts val="1200"/>
                        </a:lnSpc>
                        <a:spcBef>
                          <a:spcPts val="0"/>
                        </a:spcBef>
                        <a:spcAft>
                          <a:spcPts val="0"/>
                        </a:spcAft>
                        <a:buClrTx/>
                        <a:buSzTx/>
                        <a:buFontTx/>
                        <a:buNone/>
                        <a:tabLst/>
                        <a:defRPr/>
                      </a:pPr>
                      <a:r>
                        <a:rPr lang="en-US" sz="750" dirty="0">
                          <a:solidFill>
                            <a:schemeClr val="tx1"/>
                          </a:solidFill>
                        </a:rPr>
                        <a:t>05. April 2024</a:t>
                      </a:r>
                    </a:p>
                    <a:p>
                      <a:pPr>
                        <a:lnSpc>
                          <a:spcPts val="1200"/>
                        </a:lnSpc>
                      </a:pPr>
                      <a:endParaRPr lang="en-US" sz="750" dirty="0">
                        <a:solidFill>
                          <a:schemeClr val="tx1"/>
                        </a:solidFill>
                      </a:endParaRPr>
                    </a:p>
                  </a:txBody>
                  <a:tcPr marL="0" marR="0" marT="0" marB="0"/>
                </a:tc>
                <a:tc>
                  <a:txBody>
                    <a:bodyPr/>
                    <a:lstStyle/>
                    <a:p>
                      <a:r>
                        <a:rPr lang="en-US" sz="1050" dirty="0">
                          <a:solidFill>
                            <a:schemeClr val="tx1"/>
                          </a:solidFill>
                          <a:latin typeface="Museo Sans 700" panose="02000000000000000000" pitchFamily="50" charset="0"/>
                        </a:rPr>
                        <a:t>Spaghetti</a:t>
                      </a:r>
                    </a:p>
                    <a:p>
                      <a:r>
                        <a:rPr lang="en-US" sz="1050" dirty="0" err="1">
                          <a:solidFill>
                            <a:schemeClr val="tx1"/>
                          </a:solidFill>
                          <a:latin typeface="Museo Sans 300" panose="02000000000000000000" pitchFamily="2" charset="0"/>
                        </a:rPr>
                        <a:t>mit</a:t>
                      </a:r>
                      <a:r>
                        <a:rPr lang="en-US" sz="1050" dirty="0">
                          <a:solidFill>
                            <a:schemeClr val="tx1"/>
                          </a:solidFill>
                          <a:latin typeface="Museo Sans 300" panose="02000000000000000000" pitchFamily="2" charset="0"/>
                        </a:rPr>
                        <a:t> </a:t>
                      </a:r>
                      <a:r>
                        <a:rPr lang="en-US" sz="1050" dirty="0" err="1">
                          <a:solidFill>
                            <a:schemeClr val="tx1"/>
                          </a:solidFill>
                          <a:latin typeface="Museo Sans 300" panose="02000000000000000000" pitchFamily="2" charset="0"/>
                        </a:rPr>
                        <a:t>Basilikumpesto</a:t>
                      </a:r>
                      <a:endParaRPr lang="en-US" sz="1050" dirty="0">
                        <a:solidFill>
                          <a:schemeClr val="tx1"/>
                        </a:solidFill>
                        <a:latin typeface="Museo Sans 300" panose="02000000000000000000" pitchFamily="2" charset="0"/>
                      </a:endParaRPr>
                    </a:p>
                    <a:p>
                      <a:r>
                        <a:rPr lang="en-US" sz="1050" dirty="0" err="1">
                          <a:solidFill>
                            <a:schemeClr val="tx1"/>
                          </a:solidFill>
                          <a:latin typeface="Museo Sans 300" panose="02000000000000000000" pitchFamily="2" charset="0"/>
                        </a:rPr>
                        <a:t>Fenchelgemüse</a:t>
                      </a:r>
                      <a:endParaRPr lang="en-US" sz="1050" dirty="0">
                        <a:solidFill>
                          <a:schemeClr val="tx1"/>
                        </a:solidFill>
                        <a:latin typeface="Museo Sans 300"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lang="en-US" sz="1050" b="0" kern="1200" dirty="0">
                          <a:solidFill>
                            <a:schemeClr val="tx1"/>
                          </a:solidFill>
                          <a:latin typeface="+mj-lt"/>
                          <a:ea typeface="+mn-ea"/>
                          <a:cs typeface="+mn-cs"/>
                        </a:rPr>
                      </a:br>
                      <a:endParaRPr lang="en-US" sz="1050" b="0" kern="1200" dirty="0">
                        <a:solidFill>
                          <a:schemeClr val="tx1"/>
                        </a:solidFill>
                        <a:latin typeface="+mj-lt"/>
                        <a:ea typeface="+mn-ea"/>
                        <a:cs typeface="+mn-cs"/>
                      </a:endParaRPr>
                    </a:p>
                    <a:p>
                      <a:endParaRPr lang="en-US" sz="1050" dirty="0">
                        <a:solidFill>
                          <a:schemeClr val="tx1"/>
                        </a:solidFill>
                      </a:endParaRPr>
                    </a:p>
                    <a:p>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 </a:t>
                      </a:r>
                      <a:endParaRPr lang="en-US" sz="1050" dirty="0">
                        <a:solidFill>
                          <a:schemeClr val="tx1"/>
                        </a:solidFill>
                        <a:latin typeface="Museo Sans 700" panose="02000000000000000000" pitchFamily="50" charset="0"/>
                      </a:endParaRPr>
                    </a:p>
                  </a:txBody>
                  <a:tcPr marL="0" marR="0" marT="0" marB="0"/>
                </a:tc>
                <a:tc>
                  <a:txBody>
                    <a:bodyPr/>
                    <a:lstStyle/>
                    <a:p>
                      <a:r>
                        <a:rPr lang="de-DE" sz="1050" dirty="0">
                          <a:solidFill>
                            <a:schemeClr val="tx1"/>
                          </a:solidFill>
                          <a:latin typeface="Museo Sans 700" panose="02000000000000000000" pitchFamily="50" charset="0"/>
                        </a:rPr>
                        <a:t>Spaghetti</a:t>
                      </a:r>
                    </a:p>
                    <a:p>
                      <a:r>
                        <a:rPr lang="de-DE" sz="1050" dirty="0">
                          <a:solidFill>
                            <a:schemeClr val="tx1"/>
                          </a:solidFill>
                          <a:latin typeface="Museo Sans 300" panose="02000000000000000000" pitchFamily="2" charset="0"/>
                        </a:rPr>
                        <a:t>mit </a:t>
                      </a:r>
                      <a:r>
                        <a:rPr lang="de-DE" sz="1050" dirty="0" err="1">
                          <a:solidFill>
                            <a:schemeClr val="tx1"/>
                          </a:solidFill>
                          <a:latin typeface="Museo Sans 300" panose="02000000000000000000" pitchFamily="2" charset="0"/>
                        </a:rPr>
                        <a:t>Carbonarasauce</a:t>
                      </a:r>
                      <a:endParaRPr lang="de-DE" sz="1050" dirty="0">
                        <a:solidFill>
                          <a:schemeClr val="tx1"/>
                        </a:solidFill>
                        <a:latin typeface="Museo Sans 300" panose="02000000000000000000" pitchFamily="2" charset="0"/>
                      </a:endParaRPr>
                    </a:p>
                    <a:p>
                      <a:r>
                        <a:rPr lang="de-DE" sz="1050" dirty="0">
                          <a:solidFill>
                            <a:schemeClr val="tx1"/>
                          </a:solidFill>
                          <a:latin typeface="Museo Sans 300" panose="02000000000000000000" pitchFamily="2" charset="0"/>
                        </a:rPr>
                        <a:t>glacierte Karotten</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800" b="0" kern="1200" dirty="0">
                          <a:solidFill>
                            <a:schemeClr val="tx1"/>
                          </a:solidFill>
                          <a:latin typeface="+mj-lt"/>
                          <a:ea typeface="+mn-ea"/>
                          <a:cs typeface="+mn-cs"/>
                        </a:rPr>
                      </a:br>
                      <a:endParaRPr lang="en-US" sz="1050" b="0" dirty="0">
                        <a:solidFill>
                          <a:schemeClr val="tx1"/>
                        </a:solidFill>
                        <a:latin typeface="Museo Sans 300 (Textkörper)"/>
                      </a:endParaRPr>
                    </a:p>
                    <a:p>
                      <a:endParaRPr lang="en-US" sz="1050" b="0" dirty="0">
                        <a:solidFill>
                          <a:schemeClr val="tx1"/>
                        </a:solidFill>
                        <a:latin typeface="Museo Sans 300 (Textkörper)"/>
                      </a:endParaRPr>
                    </a:p>
                    <a:p>
                      <a:endParaRPr lang="en-US" sz="1050" b="0" dirty="0">
                        <a:solidFill>
                          <a:schemeClr val="tx1"/>
                        </a:solidFill>
                        <a:latin typeface="Museo Sans 300 (Textkörper)"/>
                      </a:endParaRPr>
                    </a:p>
                  </a:txBody>
                  <a:tcPr marL="0" marR="0" marT="0" marB="0"/>
                </a:tc>
                <a:tc>
                  <a:txBody>
                    <a:bodyPr/>
                    <a:lstStyle/>
                    <a:p>
                      <a:r>
                        <a:rPr lang="it-IT" sz="1050" dirty="0">
                          <a:solidFill>
                            <a:schemeClr val="tx1"/>
                          </a:solidFill>
                          <a:latin typeface="Museo Sans 700" panose="02000000000000000000" pitchFamily="50" charset="0"/>
                        </a:rPr>
                        <a:t>Pizza Romana</a:t>
                      </a:r>
                    </a:p>
                    <a:p>
                      <a:r>
                        <a:rPr lang="it-IT" sz="1050" dirty="0" err="1">
                          <a:solidFill>
                            <a:schemeClr val="tx1"/>
                          </a:solidFill>
                          <a:latin typeface="+mn-lt"/>
                        </a:rPr>
                        <a:t>Blechpizza</a:t>
                      </a:r>
                      <a:r>
                        <a:rPr lang="it-IT" sz="1050" dirty="0">
                          <a:solidFill>
                            <a:schemeClr val="tx1"/>
                          </a:solidFill>
                          <a:latin typeface="+mn-lt"/>
                        </a:rPr>
                        <a:t> </a:t>
                      </a:r>
                      <a:r>
                        <a:rPr lang="it-IT" sz="1050" dirty="0" err="1">
                          <a:solidFill>
                            <a:schemeClr val="tx1"/>
                          </a:solidFill>
                          <a:latin typeface="+mn-lt"/>
                        </a:rPr>
                        <a:t>divers</a:t>
                      </a:r>
                      <a:r>
                        <a:rPr lang="it-IT" sz="1050" dirty="0">
                          <a:solidFill>
                            <a:schemeClr val="tx1"/>
                          </a:solidFill>
                          <a:latin typeface="+mn-lt"/>
                        </a:rPr>
                        <a:t> </a:t>
                      </a:r>
                      <a:r>
                        <a:rPr lang="it-IT" sz="1050" dirty="0" err="1">
                          <a:solidFill>
                            <a:schemeClr val="tx1"/>
                          </a:solidFill>
                          <a:latin typeface="+mn-lt"/>
                        </a:rPr>
                        <a:t>belegt</a:t>
                      </a:r>
                      <a:r>
                        <a:rPr lang="it-IT" sz="1050" dirty="0">
                          <a:solidFill>
                            <a:schemeClr val="tx1"/>
                          </a:solidFill>
                          <a:latin typeface="+mn-lt"/>
                        </a:rPr>
                        <a:t> </a:t>
                      </a:r>
                    </a:p>
                    <a:p>
                      <a:r>
                        <a:rPr lang="it-IT" sz="1050" dirty="0">
                          <a:solidFill>
                            <a:schemeClr val="tx1"/>
                          </a:solidFill>
                          <a:latin typeface="Museo Sans 700" panose="02000000000000000000" pitchFamily="50" charset="0"/>
                        </a:rPr>
                        <a:t>CHF 17.50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kern="1200" dirty="0">
                        <a:solidFill>
                          <a:schemeClr val="tx1"/>
                        </a:solidFill>
                        <a:latin typeface="+mj-lt"/>
                        <a:ea typeface="+mn-ea"/>
                        <a:cs typeface="+mn-cs"/>
                      </a:endParaRPr>
                    </a:p>
                  </a:txBody>
                  <a:tcPr marL="0" marR="0" marT="0" marB="0"/>
                </a:tc>
                <a:tc>
                  <a:txBody>
                    <a:bodyPr/>
                    <a:lstStyle/>
                    <a:p>
                      <a:endParaRPr lang="en-US" sz="1050" dirty="0">
                        <a:solidFill>
                          <a:schemeClr val="tx1"/>
                        </a:solidFill>
                      </a:endParaRPr>
                    </a:p>
                  </a:txBody>
                  <a:tcPr marL="0" marR="0" marT="0" marB="0"/>
                </a:tc>
                <a:extLst>
                  <a:ext uri="{0D108BD9-81ED-4DB2-BD59-A6C34878D82A}">
                    <a16:rowId xmlns:a16="http://schemas.microsoft.com/office/drawing/2014/main" val="2409108176"/>
                  </a:ext>
                </a:extLst>
              </a:tr>
            </a:tbl>
          </a:graphicData>
        </a:graphic>
      </p:graphicFrame>
      <p:sp>
        <p:nvSpPr>
          <p:cNvPr id="3" name="Ellipse 2">
            <a:extLst>
              <a:ext uri="{FF2B5EF4-FFF2-40B4-BE49-F238E27FC236}">
                <a16:creationId xmlns:a16="http://schemas.microsoft.com/office/drawing/2014/main" id="{CA18A86D-39FC-7E25-92FF-3E9D6DA1045C}"/>
              </a:ext>
            </a:extLst>
          </p:cNvPr>
          <p:cNvSpPr/>
          <p:nvPr/>
        </p:nvSpPr>
        <p:spPr>
          <a:xfrm rot="734261">
            <a:off x="9433788" y="3285532"/>
            <a:ext cx="2362464" cy="29747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72000" rtlCol="0" anchor="ctr"/>
          <a:lstStyle/>
          <a:p>
            <a:pPr algn="ctr">
              <a:spcAft>
                <a:spcPts val="300"/>
              </a:spcAft>
            </a:pPr>
            <a:endParaRPr lang="en-US" sz="1600" dirty="0">
              <a:solidFill>
                <a:schemeClr val="accent2"/>
              </a:solidFill>
              <a:latin typeface="+mj-lt"/>
            </a:endParaRPr>
          </a:p>
          <a:p>
            <a:pPr algn="ctr">
              <a:spcAft>
                <a:spcPts val="300"/>
              </a:spcAft>
            </a:pPr>
            <a:endParaRPr lang="en-US" sz="1600" dirty="0">
              <a:solidFill>
                <a:schemeClr val="accent2"/>
              </a:solidFill>
              <a:latin typeface="+mj-lt"/>
            </a:endParaRPr>
          </a:p>
          <a:p>
            <a:pPr algn="ctr">
              <a:spcAft>
                <a:spcPts val="300"/>
              </a:spcAft>
            </a:pPr>
            <a:r>
              <a:rPr lang="en-US" sz="1600" dirty="0">
                <a:solidFill>
                  <a:schemeClr val="accent6">
                    <a:lumMod val="50000"/>
                  </a:schemeClr>
                </a:solidFill>
                <a:latin typeface="+mj-lt"/>
              </a:rPr>
              <a:t>Business Lunch</a:t>
            </a:r>
          </a:p>
          <a:p>
            <a:pPr algn="ctr"/>
            <a:r>
              <a:rPr lang="en-US" sz="1000" spc="-10" dirty="0">
                <a:solidFill>
                  <a:schemeClr val="accent6">
                    <a:lumMod val="50000"/>
                  </a:schemeClr>
                </a:solidFill>
              </a:rPr>
              <a:t> </a:t>
            </a:r>
            <a:r>
              <a:rPr lang="en-US" sz="1000" spc="-10" dirty="0" err="1">
                <a:solidFill>
                  <a:schemeClr val="accent6">
                    <a:lumMod val="50000"/>
                  </a:schemeClr>
                </a:solidFill>
              </a:rPr>
              <a:t>Weissweinsuppe</a:t>
            </a:r>
            <a:endParaRPr lang="en-US" sz="1000" spc="-10" dirty="0">
              <a:solidFill>
                <a:schemeClr val="accent6">
                  <a:lumMod val="50000"/>
                </a:schemeClr>
              </a:solidFill>
            </a:endParaRPr>
          </a:p>
          <a:p>
            <a:pPr algn="ctr"/>
            <a:r>
              <a:rPr lang="en-US" sz="1000" spc="-10" dirty="0" err="1">
                <a:solidFill>
                  <a:schemeClr val="accent6">
                    <a:lumMod val="50000"/>
                  </a:schemeClr>
                </a:solidFill>
              </a:rPr>
              <a:t>mit</a:t>
            </a:r>
            <a:r>
              <a:rPr lang="en-US" sz="1000" spc="-10" dirty="0">
                <a:solidFill>
                  <a:schemeClr val="accent6">
                    <a:lumMod val="50000"/>
                  </a:schemeClr>
                </a:solidFill>
              </a:rPr>
              <a:t> </a:t>
            </a:r>
            <a:r>
              <a:rPr lang="en-US" sz="1000" spc="-10" dirty="0" err="1">
                <a:solidFill>
                  <a:schemeClr val="accent6">
                    <a:lumMod val="50000"/>
                  </a:schemeClr>
                </a:solidFill>
              </a:rPr>
              <a:t>Bärlauchschaum</a:t>
            </a:r>
            <a:endParaRPr lang="en-US" sz="1000" spc="-10" dirty="0">
              <a:solidFill>
                <a:schemeClr val="accent6">
                  <a:lumMod val="50000"/>
                </a:schemeClr>
              </a:solidFill>
            </a:endParaRPr>
          </a:p>
          <a:p>
            <a:pPr algn="ctr"/>
            <a:r>
              <a:rPr lang="en-US" sz="1000" spc="-10" dirty="0">
                <a:solidFill>
                  <a:schemeClr val="accent6">
                    <a:lumMod val="50000"/>
                  </a:schemeClr>
                </a:solidFill>
              </a:rPr>
              <a:t>///</a:t>
            </a:r>
            <a:br>
              <a:rPr lang="en-US" sz="1000" spc="-10" dirty="0">
                <a:solidFill>
                  <a:schemeClr val="accent6">
                    <a:lumMod val="50000"/>
                  </a:schemeClr>
                </a:solidFill>
              </a:rPr>
            </a:br>
            <a:r>
              <a:rPr lang="en-US" sz="1000" spc="-10" dirty="0">
                <a:solidFill>
                  <a:schemeClr val="accent6">
                    <a:lumMod val="50000"/>
                  </a:schemeClr>
                </a:solidFill>
              </a:rPr>
              <a:t>Tagliatelle al Limone</a:t>
            </a:r>
          </a:p>
          <a:p>
            <a:pPr algn="ctr"/>
            <a:r>
              <a:rPr lang="en-US" sz="1000" spc="-10" dirty="0" err="1">
                <a:solidFill>
                  <a:schemeClr val="accent6">
                    <a:lumMod val="50000"/>
                  </a:schemeClr>
                </a:solidFill>
              </a:rPr>
              <a:t>mit</a:t>
            </a:r>
            <a:r>
              <a:rPr lang="en-US" sz="1000" spc="-10" dirty="0">
                <a:solidFill>
                  <a:schemeClr val="accent6">
                    <a:lumMod val="50000"/>
                  </a:schemeClr>
                </a:solidFill>
              </a:rPr>
              <a:t> Cherry </a:t>
            </a:r>
            <a:r>
              <a:rPr lang="en-US" sz="1000" spc="-10" dirty="0" err="1">
                <a:solidFill>
                  <a:schemeClr val="accent6">
                    <a:lumMod val="50000"/>
                  </a:schemeClr>
                </a:solidFill>
              </a:rPr>
              <a:t>Tomaten</a:t>
            </a:r>
            <a:r>
              <a:rPr lang="en-US" sz="1000" spc="-10" dirty="0">
                <a:solidFill>
                  <a:schemeClr val="accent6">
                    <a:lumMod val="50000"/>
                  </a:schemeClr>
                </a:solidFill>
              </a:rPr>
              <a:t>, </a:t>
            </a:r>
            <a:r>
              <a:rPr lang="en-US" sz="1000" spc="-10" dirty="0" err="1">
                <a:solidFill>
                  <a:schemeClr val="accent6">
                    <a:lumMod val="50000"/>
                  </a:schemeClr>
                </a:solidFill>
              </a:rPr>
              <a:t>Spargeln</a:t>
            </a:r>
            <a:r>
              <a:rPr lang="en-US" sz="1000" spc="-10" dirty="0">
                <a:solidFill>
                  <a:schemeClr val="accent6">
                    <a:lumMod val="50000"/>
                  </a:schemeClr>
                </a:solidFill>
              </a:rPr>
              <a:t> </a:t>
            </a:r>
          </a:p>
          <a:p>
            <a:pPr algn="ctr"/>
            <a:r>
              <a:rPr lang="en-US" sz="1000" spc="-10" dirty="0">
                <a:solidFill>
                  <a:schemeClr val="accent6">
                    <a:lumMod val="50000"/>
                  </a:schemeClr>
                </a:solidFill>
              </a:rPr>
              <a:t>Black Tiger </a:t>
            </a:r>
            <a:r>
              <a:rPr lang="en-US" sz="1000" spc="-10" dirty="0" err="1">
                <a:solidFill>
                  <a:schemeClr val="accent6">
                    <a:lumMod val="50000"/>
                  </a:schemeClr>
                </a:solidFill>
              </a:rPr>
              <a:t>Crevetten</a:t>
            </a:r>
            <a:endParaRPr lang="en-US" sz="1000" spc="-10" dirty="0">
              <a:solidFill>
                <a:schemeClr val="accent6">
                  <a:lumMod val="50000"/>
                </a:schemeClr>
              </a:solidFill>
            </a:endParaRPr>
          </a:p>
          <a:p>
            <a:pPr algn="ctr"/>
            <a:r>
              <a:rPr lang="en-US" sz="800" spc="-10" dirty="0" err="1">
                <a:solidFill>
                  <a:schemeClr val="accent6">
                    <a:lumMod val="50000"/>
                  </a:schemeClr>
                </a:solidFill>
              </a:rPr>
              <a:t>Herkunft</a:t>
            </a:r>
            <a:r>
              <a:rPr lang="en-US" sz="800" spc="-10" dirty="0">
                <a:solidFill>
                  <a:schemeClr val="accent6">
                    <a:lumMod val="50000"/>
                  </a:schemeClr>
                </a:solidFill>
              </a:rPr>
              <a:t>: </a:t>
            </a:r>
            <a:r>
              <a:rPr lang="en-US" sz="800" spc="-10" dirty="0" err="1">
                <a:solidFill>
                  <a:schemeClr val="accent6">
                    <a:lumMod val="50000"/>
                  </a:schemeClr>
                </a:solidFill>
              </a:rPr>
              <a:t>Zucht</a:t>
            </a:r>
            <a:r>
              <a:rPr lang="en-US" sz="800" spc="-10" dirty="0">
                <a:solidFill>
                  <a:schemeClr val="accent6">
                    <a:lumMod val="50000"/>
                  </a:schemeClr>
                </a:solidFill>
              </a:rPr>
              <a:t> Vietnam</a:t>
            </a:r>
          </a:p>
          <a:p>
            <a:pPr algn="ctr"/>
            <a:r>
              <a:rPr lang="en-US" sz="1000" spc="-10" dirty="0">
                <a:solidFill>
                  <a:schemeClr val="accent6">
                    <a:lumMod val="50000"/>
                  </a:schemeClr>
                </a:solidFill>
              </a:rPr>
              <a:t>///</a:t>
            </a:r>
            <a:br>
              <a:rPr lang="en-US" sz="1000" spc="-10" dirty="0">
                <a:solidFill>
                  <a:schemeClr val="accent6">
                    <a:lumMod val="50000"/>
                  </a:schemeClr>
                </a:solidFill>
              </a:rPr>
            </a:br>
            <a:r>
              <a:rPr lang="en-US" sz="1000" spc="-10" dirty="0">
                <a:solidFill>
                  <a:schemeClr val="accent6">
                    <a:lumMod val="50000"/>
                  </a:schemeClr>
                </a:solidFill>
              </a:rPr>
              <a:t>Tartufo di Pizzo </a:t>
            </a:r>
          </a:p>
          <a:p>
            <a:pPr algn="ctr"/>
            <a:r>
              <a:rPr lang="en-US" sz="1000" spc="-10" dirty="0" err="1">
                <a:solidFill>
                  <a:schemeClr val="accent6">
                    <a:lumMod val="50000"/>
                  </a:schemeClr>
                </a:solidFill>
              </a:rPr>
              <a:t>Fruchtgarniture</a:t>
            </a:r>
            <a:endParaRPr lang="en-US" sz="1000" spc="-10" dirty="0">
              <a:solidFill>
                <a:schemeClr val="accent6">
                  <a:lumMod val="50000"/>
                </a:schemeClr>
              </a:solidFill>
            </a:endParaRPr>
          </a:p>
          <a:p>
            <a:pPr algn="ctr"/>
            <a:r>
              <a:rPr lang="en-US" sz="1000" spc="-10" dirty="0">
                <a:solidFill>
                  <a:schemeClr val="accent6">
                    <a:lumMod val="50000"/>
                  </a:schemeClr>
                </a:solidFill>
              </a:rPr>
              <a:t>///</a:t>
            </a:r>
          </a:p>
          <a:p>
            <a:pPr algn="ctr"/>
            <a:r>
              <a:rPr lang="en-US" sz="1000" spc="-10" dirty="0" err="1">
                <a:solidFill>
                  <a:schemeClr val="accent6">
                    <a:lumMod val="50000"/>
                  </a:schemeClr>
                </a:solidFill>
              </a:rPr>
              <a:t>Inkl</a:t>
            </a:r>
            <a:r>
              <a:rPr lang="en-US" sz="1000" spc="-10" dirty="0">
                <a:solidFill>
                  <a:schemeClr val="accent6">
                    <a:lumMod val="50000"/>
                  </a:schemeClr>
                </a:solidFill>
              </a:rPr>
              <a:t>. </a:t>
            </a:r>
            <a:r>
              <a:rPr lang="en-US" sz="1000" spc="-10" dirty="0" err="1">
                <a:solidFill>
                  <a:schemeClr val="accent6">
                    <a:lumMod val="50000"/>
                  </a:schemeClr>
                </a:solidFill>
              </a:rPr>
              <a:t>Kaffee</a:t>
            </a:r>
            <a:r>
              <a:rPr lang="en-US" sz="1000" spc="-10" dirty="0">
                <a:solidFill>
                  <a:schemeClr val="accent6">
                    <a:lumMod val="50000"/>
                  </a:schemeClr>
                </a:solidFill>
              </a:rPr>
              <a:t> und Mineral</a:t>
            </a:r>
          </a:p>
          <a:p>
            <a:pPr algn="ctr"/>
            <a:endParaRPr lang="en-US" sz="1000" spc="-10" dirty="0">
              <a:solidFill>
                <a:schemeClr val="accent6">
                  <a:lumMod val="50000"/>
                </a:schemeClr>
              </a:solidFill>
            </a:endParaRPr>
          </a:p>
          <a:p>
            <a:pPr algn="ctr"/>
            <a:r>
              <a:rPr lang="en-US" sz="1050" kern="1200" dirty="0">
                <a:solidFill>
                  <a:schemeClr val="accent6">
                    <a:lumMod val="50000"/>
                  </a:schemeClr>
                </a:solidFill>
                <a:latin typeface="+mj-lt"/>
                <a:ea typeface="+mn-ea"/>
                <a:cs typeface="+mn-cs"/>
              </a:rPr>
              <a:t>CHF </a:t>
            </a:r>
            <a:r>
              <a:rPr lang="en-US" sz="1050" dirty="0">
                <a:solidFill>
                  <a:schemeClr val="accent6">
                    <a:lumMod val="50000"/>
                  </a:schemeClr>
                </a:solidFill>
                <a:latin typeface="+mj-lt"/>
              </a:rPr>
              <a:t>39.50</a:t>
            </a:r>
            <a:endParaRPr lang="en-US" sz="1000" spc="-10" dirty="0">
              <a:solidFill>
                <a:schemeClr val="accent2"/>
              </a:solidFill>
            </a:endParaRPr>
          </a:p>
          <a:p>
            <a:pPr algn="ctr"/>
            <a:endParaRPr lang="en-US" sz="1000" spc="-10" dirty="0">
              <a:solidFill>
                <a:schemeClr val="accent2"/>
              </a:solidFill>
            </a:endParaRPr>
          </a:p>
          <a:p>
            <a:pPr algn="ctr"/>
            <a:endParaRPr lang="en-US" sz="1000" spc="-10" dirty="0">
              <a:solidFill>
                <a:schemeClr val="accent6">
                  <a:lumMod val="50000"/>
                </a:schemeClr>
              </a:solidFill>
            </a:endParaRPr>
          </a:p>
          <a:p>
            <a:pPr algn="ctr"/>
            <a:endParaRPr lang="en-US" sz="1000" spc="-10" dirty="0">
              <a:solidFill>
                <a:schemeClr val="accent2"/>
              </a:solidFill>
            </a:endParaRPr>
          </a:p>
        </p:txBody>
      </p:sp>
    </p:spTree>
    <p:extLst>
      <p:ext uri="{BB962C8B-B14F-4D97-AF65-F5344CB8AC3E}">
        <p14:creationId xmlns:p14="http://schemas.microsoft.com/office/powerpoint/2010/main" val="2067321617"/>
      </p:ext>
    </p:extLst>
  </p:cSld>
  <p:clrMapOvr>
    <a:masterClrMapping/>
  </p:clrMapOvr>
</p:sld>
</file>

<file path=ppt/theme/theme1.xml><?xml version="1.0" encoding="utf-8"?>
<a:theme xmlns:a="http://schemas.openxmlformats.org/drawingml/2006/main" name="Office">
  <a:themeElements>
    <a:clrScheme name="VEBO">
      <a:dk1>
        <a:srgbClr val="000000"/>
      </a:dk1>
      <a:lt1>
        <a:srgbClr val="FFFFFF"/>
      </a:lt1>
      <a:dk2>
        <a:srgbClr val="5C727B"/>
      </a:dk2>
      <a:lt2>
        <a:srgbClr val="C0D3C8"/>
      </a:lt2>
      <a:accent1>
        <a:srgbClr val="78B21D"/>
      </a:accent1>
      <a:accent2>
        <a:srgbClr val="004899"/>
      </a:accent2>
      <a:accent3>
        <a:srgbClr val="A7AA31"/>
      </a:accent3>
      <a:accent4>
        <a:srgbClr val="716866"/>
      </a:accent4>
      <a:accent5>
        <a:srgbClr val="759BA4"/>
      </a:accent5>
      <a:accent6>
        <a:srgbClr val="B76746"/>
      </a:accent6>
      <a:hlink>
        <a:srgbClr val="000000"/>
      </a:hlink>
      <a:folHlink>
        <a:srgbClr val="000000"/>
      </a:folHlink>
    </a:clrScheme>
    <a:fontScheme name="Vebo Menü">
      <a:majorFont>
        <a:latin typeface="Museo Slab 7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BO_OE_Menüplan_Woche36.potx" id="{880E5001-33DA-4C36-88FE-2A2A76188833}" vid="{DDEF8E24-08B4-4923-8491-A8DE754CA866}"/>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596730F6BAA7F441A3D1872E790A695B" ma:contentTypeVersion="4" ma:contentTypeDescription="Ein neues Dokument erstellen." ma:contentTypeScope="" ma:versionID="859439c76ce0f68e098dc5c5bcc12159">
  <xsd:schema xmlns:xsd="http://www.w3.org/2001/XMLSchema" xmlns:xs="http://www.w3.org/2001/XMLSchema" xmlns:p="http://schemas.microsoft.com/office/2006/metadata/properties" xmlns:ns2="7760a5e8-5449-439f-85e7-6f1d8a24fe3c" targetNamespace="http://schemas.microsoft.com/office/2006/metadata/properties" ma:root="true" ma:fieldsID="93d0025e3bbfdfaa49a4af43ac5827bb" ns2:_="">
    <xsd:import namespace="7760a5e8-5449-439f-85e7-6f1d8a24fe3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60a5e8-5449-439f-85e7-6f1d8a24fe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F2253F-98F9-4824-A6C0-B343A47AAC48}">
  <ds:schemaRefs>
    <ds:schemaRef ds:uri="http://schemas.microsoft.com/sharepoint/v3/contenttype/forms"/>
  </ds:schemaRefs>
</ds:datastoreItem>
</file>

<file path=customXml/itemProps2.xml><?xml version="1.0" encoding="utf-8"?>
<ds:datastoreItem xmlns:ds="http://schemas.openxmlformats.org/officeDocument/2006/customXml" ds:itemID="{D65FADA9-25D1-4B7A-A287-9698D6DDEC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60a5e8-5449-439f-85e7-6f1d8a24fe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1C1F0B-5D7B-4664-AA8E-85323F441FEA}">
  <ds:schemaRefs>
    <ds:schemaRef ds:uri="http://schemas.microsoft.com/office/infopath/2007/PartnerControls"/>
    <ds:schemaRef ds:uri="http://purl.org/dc/terms/"/>
    <ds:schemaRef ds:uri="http://schemas.microsoft.com/office/2006/documentManagement/types"/>
    <ds:schemaRef ds:uri="http://purl.org/dc/elements/1.1/"/>
    <ds:schemaRef ds:uri="http://purl.org/dc/dcmitype/"/>
    <ds:schemaRef ds:uri="http://schemas.openxmlformats.org/package/2006/metadata/core-properties"/>
    <ds:schemaRef ds:uri="7760a5e8-5449-439f-85e7-6f1d8a24fe3c"/>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VEBO_OE_Menüplan_Woche36</Template>
  <TotalTime>0</TotalTime>
  <Words>284</Words>
  <Application>Microsoft Office PowerPoint</Application>
  <PresentationFormat>Breitbild</PresentationFormat>
  <Paragraphs>104</Paragraphs>
  <Slides>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Calibri</vt:lpstr>
      <vt:lpstr>Museo Sans 300</vt:lpstr>
      <vt:lpstr>Museo Sans 300 (Textkörper)</vt:lpstr>
      <vt:lpstr>Museo Sans 700</vt:lpstr>
      <vt:lpstr>Museo Slab 700</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Trüssel, Claudia</dc:creator>
  <cp:lastModifiedBy>Liechti, Thomas</cp:lastModifiedBy>
  <cp:revision>174</cp:revision>
  <cp:lastPrinted>2024-03-13T14:38:52Z</cp:lastPrinted>
  <dcterms:created xsi:type="dcterms:W3CDTF">2022-09-01T14:36:46Z</dcterms:created>
  <dcterms:modified xsi:type="dcterms:W3CDTF">2024-03-25T21:58:55Z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bel">
    <vt:i4>0</vt:i4>
  </property>
  <property fmtid="{D5CDD505-2E9C-101B-9397-08002B2CF9AE}" pid="3" name="ContentTypeId">
    <vt:lpwstr>0x010100596730F6BAA7F441A3D1872E790A695B</vt:lpwstr>
  </property>
</Properties>
</file>